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6858000" cx="12192000"/>
  <p:notesSz cx="10234600" cy="7099300"/>
  <p:embeddedFontLst>
    <p:embeddedFont>
      <p:font typeface="Quicksand"/>
      <p:regular r:id="rId39"/>
      <p:bold r:id="rId40"/>
    </p:embeddedFont>
    <p:embeddedFont>
      <p:font typeface="Quicksand SemiBold"/>
      <p:regular r:id="rId41"/>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40">
          <p15:clr>
            <a:srgbClr val="A4A3A4"/>
          </p15:clr>
        </p15:guide>
        <p15:guide id="2" orient="horz" pos="2160">
          <p15:clr>
            <a:srgbClr val="A4A3A4"/>
          </p15:clr>
        </p15:guide>
      </p15:sldGuideLst>
    </p:ext>
    <p:ext uri="GoogleSlidesCustomDataVersion2">
      <go:slidesCustomData xmlns:go="http://customooxmlschemas.google.com/" r:id="rId43" roundtripDataSignature="AMtx7mhnCY5hziZCapy0IWcgrDFHFmCsl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C6413CA-8136-4794-8EC3-C82838EAEA61}">
  <a:tblStyle styleId="{8C6413CA-8136-4794-8EC3-C82838EAEA61}"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EF6E8"/>
          </a:solidFill>
        </a:fill>
      </a:tcStyle>
    </a:wholeTbl>
    <a:band1H>
      <a:tcTxStyle/>
      <a:tcStyle>
        <a:fill>
          <a:solidFill>
            <a:srgbClr val="DBEECF"/>
          </a:solidFill>
        </a:fill>
      </a:tcStyle>
    </a:band1H>
    <a:band2H>
      <a:tcTxStyle/>
    </a:band2H>
    <a:band1V>
      <a:tcTxStyle/>
      <a:tcStyle>
        <a:fill>
          <a:solidFill>
            <a:srgbClr val="DBEECF"/>
          </a:solidFill>
        </a:fill>
      </a:tcStyle>
    </a:band1V>
    <a:band2V>
      <a:tcTxStyle/>
      <a:tcStyle>
        <a:fill>
          <a:solidFill>
            <a:srgbClr val="DBEECF"/>
          </a:solidFill>
        </a:fill>
      </a:tc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40"/>
        <p:guide pos="216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Quicksand-bold.fntdata"/><Relationship Id="rId20" Type="http://schemas.openxmlformats.org/officeDocument/2006/relationships/slide" Target="slides/slide14.xml"/><Relationship Id="rId42" Type="http://schemas.openxmlformats.org/officeDocument/2006/relationships/font" Target="fonts/QuicksandSemiBold-bold.fntdata"/><Relationship Id="rId41" Type="http://schemas.openxmlformats.org/officeDocument/2006/relationships/font" Target="fonts/QuicksandSemiBold-regular.fntdata"/><Relationship Id="rId22" Type="http://schemas.openxmlformats.org/officeDocument/2006/relationships/slide" Target="slides/slide16.xml"/><Relationship Id="rId21" Type="http://schemas.openxmlformats.org/officeDocument/2006/relationships/slide" Target="slides/slide15.xml"/><Relationship Id="rId43" Type="http://customschemas.google.com/relationships/presentationmetadata" Target="meta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Quicksand-regular.fntdata"/><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6.png>
</file>

<file path=ppt/media/image17.png>
</file>

<file path=ppt/media/image18.png>
</file>

<file path=ppt/media/image19.png>
</file>

<file path=ppt/media/image2.png>
</file>

<file path=ppt/media/image20.jp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706100" y="532425"/>
            <a:ext cx="6823400" cy="26622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1023450" y="3372150"/>
            <a:ext cx="8187675" cy="31946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9" name="Google Shape;69;p1: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70" name="Google Shape;70;p1: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9" name="Google Shape;259;p10: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p10: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1" name="Google Shape;281;p11: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p11: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1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7" name="Google Shape;307;p12: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8" name="Google Shape;308;p12: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8" name="Google Shape;338;p13: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39" name="Google Shape;339;p13: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1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62" name="Google Shape;362;p14: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63" name="Google Shape;363;p14: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1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85" name="Google Shape;385;p15: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86" name="Google Shape;386;p15: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1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15" name="Google Shape;415;p16: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416" name="Google Shape;416;p16: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17: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41" name="Google Shape;441;p17: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442" name="Google Shape;442;p17: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1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75" name="Google Shape;475;p18: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476" name="Google Shape;476;p18: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19: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04" name="Google Shape;504;p19: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505" name="Google Shape;505;p19: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7" name="Google Shape;77;p2: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78" name="Google Shape;78;p2: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p2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35" name="Google Shape;535;p20: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536" name="Google Shape;536;p20: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p2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67" name="Google Shape;567;p21: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568" name="Google Shape;568;p21: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p2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98" name="Google Shape;598;p22: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599" name="Google Shape;599;p22: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p2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23" name="Google Shape;623;p23: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624" name="Google Shape;624;p23: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p2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35" name="Google Shape;635;p24: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636" name="Google Shape;636;p24: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p2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60" name="Google Shape;660;p25: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661" name="Google Shape;661;p25: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p2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85" name="Google Shape;685;p26: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686" name="Google Shape;686;p26: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p27: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10" name="Google Shape;710;p27: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711" name="Google Shape;711;p27: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p2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29" name="Google Shape;729;p28: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730" name="Google Shape;730;p28: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p29: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54" name="Google Shape;754;p29: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755" name="Google Shape;755;p29: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8" name="Google Shape;98;p3: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99" name="Google Shape;99;p3: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p3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73" name="Google Shape;773;p30: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774" name="Google Shape;774;p30: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p3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89" name="Google Shape;789;p31: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790" name="Google Shape;790;p31: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p32:notes"/>
          <p:cNvSpPr txBox="1"/>
          <p:nvPr>
            <p:ph idx="1" type="body"/>
          </p:nvPr>
        </p:nvSpPr>
        <p:spPr>
          <a:xfrm>
            <a:off x="1023450" y="3372150"/>
            <a:ext cx="8187675" cy="3194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2:notes"/>
          <p:cNvSpPr/>
          <p:nvPr>
            <p:ph idx="2" type="sldImg"/>
          </p:nvPr>
        </p:nvSpPr>
        <p:spPr>
          <a:xfrm>
            <a:off x="1706100" y="532425"/>
            <a:ext cx="6823400" cy="26622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1" name="Google Shape;111;p4: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4: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2" name="Google Shape;122;p5: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p5: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4" name="Google Shape;184;p6: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p6: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7: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3" name="Google Shape;193;p7: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p7: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6" name="Google Shape;216;p8: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8: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9: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7" name="Google Shape;237;p9:notes"/>
          <p:cNvSpPr txBox="1"/>
          <p:nvPr>
            <p:ph idx="1" type="body"/>
          </p:nvPr>
        </p:nvSpPr>
        <p:spPr>
          <a:xfrm>
            <a:off x="575697" y="4555384"/>
            <a:ext cx="4605576" cy="372713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38" name="Google Shape;238;p9:notes"/>
          <p:cNvSpPr txBox="1"/>
          <p:nvPr>
            <p:ph idx="12" type="sldNum"/>
          </p:nvPr>
        </p:nvSpPr>
        <p:spPr>
          <a:xfrm>
            <a:off x="3260951" y="8990804"/>
            <a:ext cx="2494687" cy="47493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titolo"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34"/>
          <p:cNvSpPr txBox="1"/>
          <p:nvPr>
            <p:ph type="ctrTitle"/>
          </p:nvPr>
        </p:nvSpPr>
        <p:spPr>
          <a:xfrm>
            <a:off x="251381" y="2451543"/>
            <a:ext cx="5536677" cy="2387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400"/>
              <a:buFont typeface="Quicksand SemiBold"/>
              <a:buNone/>
              <a:defRPr sz="4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 name="Google Shape;11;p34"/>
          <p:cNvSpPr txBox="1"/>
          <p:nvPr>
            <p:ph idx="1" type="subTitle"/>
          </p:nvPr>
        </p:nvSpPr>
        <p:spPr>
          <a:xfrm>
            <a:off x="251381" y="4960760"/>
            <a:ext cx="5338714" cy="1655762"/>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rgbClr val="FFC000"/>
              </a:buClr>
              <a:buSzPts val="2800"/>
              <a:buNone/>
              <a:defRPr sz="2800">
                <a:solidFill>
                  <a:srgbClr val="FFC000"/>
                </a:solidFill>
                <a:latin typeface="Quicksand"/>
                <a:ea typeface="Quicksand"/>
                <a:cs typeface="Quicksand"/>
                <a:sym typeface="Quicksan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itolo" type="titleOnly">
  <p:cSld name="TITLE_ONLY">
    <p:spTree>
      <p:nvGrpSpPr>
        <p:cNvPr id="44" name="Shape 44"/>
        <p:cNvGrpSpPr/>
        <p:nvPr/>
      </p:nvGrpSpPr>
      <p:grpSpPr>
        <a:xfrm>
          <a:off x="0" y="0"/>
          <a:ext cx="0" cy="0"/>
          <a:chOff x="0" y="0"/>
          <a:chExt cx="0" cy="0"/>
        </a:xfrm>
      </p:grpSpPr>
      <p:sp>
        <p:nvSpPr>
          <p:cNvPr id="45" name="Google Shape;45;p43"/>
          <p:cNvSpPr txBox="1"/>
          <p:nvPr>
            <p:ph type="title"/>
          </p:nvPr>
        </p:nvSpPr>
        <p:spPr>
          <a:xfrm>
            <a:off x="838200" y="365129"/>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43"/>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uota" type="blank">
  <p:cSld name="BLANK">
    <p:spTree>
      <p:nvGrpSpPr>
        <p:cNvPr id="47" name="Shape 47"/>
        <p:cNvGrpSpPr/>
        <p:nvPr/>
      </p:nvGrpSpPr>
      <p:grpSpPr>
        <a:xfrm>
          <a:off x="0" y="0"/>
          <a:ext cx="0" cy="0"/>
          <a:chOff x="0" y="0"/>
          <a:chExt cx="0" cy="0"/>
        </a:xfrm>
      </p:grpSpPr>
      <p:sp>
        <p:nvSpPr>
          <p:cNvPr id="48" name="Google Shape;48;p44"/>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to con didascalia" type="objTx">
  <p:cSld name="OBJECT_WITH_CAPTION_TEXT">
    <p:spTree>
      <p:nvGrpSpPr>
        <p:cNvPr id="49" name="Shape 49"/>
        <p:cNvGrpSpPr/>
        <p:nvPr/>
      </p:nvGrpSpPr>
      <p:grpSpPr>
        <a:xfrm>
          <a:off x="0" y="0"/>
          <a:ext cx="0" cy="0"/>
          <a:chOff x="0" y="0"/>
          <a:chExt cx="0" cy="0"/>
        </a:xfrm>
      </p:grpSpPr>
      <p:sp>
        <p:nvSpPr>
          <p:cNvPr id="50" name="Google Shape;50;p4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Quicksand SemiBold"/>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45"/>
          <p:cNvSpPr txBox="1"/>
          <p:nvPr>
            <p:ph idx="1" type="body"/>
          </p:nvPr>
        </p:nvSpPr>
        <p:spPr>
          <a:xfrm>
            <a:off x="5183188" y="987429"/>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2" name="Google Shape;52;p45"/>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3" name="Google Shape;53;p45"/>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magine con didascalia" type="picTx">
  <p:cSld name="PICTURE_WITH_CAPTION_TEXT">
    <p:spTree>
      <p:nvGrpSpPr>
        <p:cNvPr id="54" name="Shape 54"/>
        <p:cNvGrpSpPr/>
        <p:nvPr/>
      </p:nvGrpSpPr>
      <p:grpSpPr>
        <a:xfrm>
          <a:off x="0" y="0"/>
          <a:ext cx="0" cy="0"/>
          <a:chOff x="0" y="0"/>
          <a:chExt cx="0" cy="0"/>
        </a:xfrm>
      </p:grpSpPr>
      <p:sp>
        <p:nvSpPr>
          <p:cNvPr id="55" name="Google Shape;55;p4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Quicksand SemiBold"/>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46"/>
          <p:cNvSpPr/>
          <p:nvPr>
            <p:ph idx="2" type="pic"/>
          </p:nvPr>
        </p:nvSpPr>
        <p:spPr>
          <a:xfrm>
            <a:off x="5183188" y="987429"/>
            <a:ext cx="6172200" cy="4873625"/>
          </a:xfrm>
          <a:prstGeom prst="rect">
            <a:avLst/>
          </a:prstGeom>
          <a:noFill/>
          <a:ln>
            <a:noFill/>
          </a:ln>
        </p:spPr>
      </p:sp>
      <p:sp>
        <p:nvSpPr>
          <p:cNvPr id="57" name="Google Shape;57;p46"/>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46"/>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esto verticale" type="vertTx">
  <p:cSld name="VERTICAL_TEXT">
    <p:spTree>
      <p:nvGrpSpPr>
        <p:cNvPr id="59" name="Shape 59"/>
        <p:cNvGrpSpPr/>
        <p:nvPr/>
      </p:nvGrpSpPr>
      <p:grpSpPr>
        <a:xfrm>
          <a:off x="0" y="0"/>
          <a:ext cx="0" cy="0"/>
          <a:chOff x="0" y="0"/>
          <a:chExt cx="0" cy="0"/>
        </a:xfrm>
      </p:grpSpPr>
      <p:sp>
        <p:nvSpPr>
          <p:cNvPr id="60" name="Google Shape;60;p47"/>
          <p:cNvSpPr txBox="1"/>
          <p:nvPr>
            <p:ph type="title"/>
          </p:nvPr>
        </p:nvSpPr>
        <p:spPr>
          <a:xfrm>
            <a:off x="838200" y="365129"/>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47"/>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47"/>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olo e testo verticale" type="vertTitleAndTx">
  <p:cSld name="VERTICAL_TITLE_AND_VERTICAL_TEXT">
    <p:spTree>
      <p:nvGrpSpPr>
        <p:cNvPr id="63" name="Shape 63"/>
        <p:cNvGrpSpPr/>
        <p:nvPr/>
      </p:nvGrpSpPr>
      <p:grpSpPr>
        <a:xfrm>
          <a:off x="0" y="0"/>
          <a:ext cx="0" cy="0"/>
          <a:chOff x="0" y="0"/>
          <a:chExt cx="0" cy="0"/>
        </a:xfrm>
      </p:grpSpPr>
      <p:sp>
        <p:nvSpPr>
          <p:cNvPr id="64" name="Google Shape;64;p48"/>
          <p:cNvSpPr txBox="1"/>
          <p:nvPr>
            <p:ph type="title"/>
          </p:nvPr>
        </p:nvSpPr>
        <p:spPr>
          <a:xfrm rot="5400000">
            <a:off x="7133433"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48"/>
          <p:cNvSpPr txBox="1"/>
          <p:nvPr>
            <p:ph idx="1" type="body"/>
          </p:nvPr>
        </p:nvSpPr>
        <p:spPr>
          <a:xfrm rot="5400000">
            <a:off x="1799433"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 name="Google Shape;66;p48"/>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contenuto" type="obj">
  <p:cSld name="OBJECT">
    <p:spTree>
      <p:nvGrpSpPr>
        <p:cNvPr id="12" name="Shape 12"/>
        <p:cNvGrpSpPr/>
        <p:nvPr/>
      </p:nvGrpSpPr>
      <p:grpSpPr>
        <a:xfrm>
          <a:off x="0" y="0"/>
          <a:ext cx="0" cy="0"/>
          <a:chOff x="0" y="0"/>
          <a:chExt cx="0" cy="0"/>
        </a:xfrm>
      </p:grpSpPr>
      <p:sp>
        <p:nvSpPr>
          <p:cNvPr id="13" name="Google Shape;13;p35"/>
          <p:cNvSpPr txBox="1"/>
          <p:nvPr>
            <p:ph type="title"/>
          </p:nvPr>
        </p:nvSpPr>
        <p:spPr>
          <a:xfrm>
            <a:off x="838200" y="365129"/>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3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 name="Google Shape;15;p35"/>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stazione sezione" type="secHead">
  <p:cSld name="SECTION_HEADER">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36"/>
          <p:cNvSpPr txBox="1"/>
          <p:nvPr>
            <p:ph type="title"/>
          </p:nvPr>
        </p:nvSpPr>
        <p:spPr>
          <a:xfrm>
            <a:off x="84841" y="2677217"/>
            <a:ext cx="6155703" cy="2158738"/>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rgbClr val="005390"/>
              </a:buClr>
              <a:buSzPts val="4800"/>
              <a:buFont typeface="Quicksand SemiBold"/>
              <a:buNone/>
              <a:defRPr sz="4800">
                <a:solidFill>
                  <a:srgbClr val="00539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36"/>
          <p:cNvSpPr txBox="1"/>
          <p:nvPr>
            <p:ph idx="1" type="body"/>
          </p:nvPr>
        </p:nvSpPr>
        <p:spPr>
          <a:xfrm>
            <a:off x="84841" y="4846607"/>
            <a:ext cx="6155703" cy="144352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92D050"/>
              </a:buClr>
              <a:buSzPts val="2400"/>
              <a:buNone/>
              <a:defRPr sz="2400">
                <a:solidFill>
                  <a:srgbClr val="92D050"/>
                </a:solidFill>
                <a:latin typeface="Quicksand SemiBold"/>
                <a:ea typeface="Quicksand SemiBold"/>
                <a:cs typeface="Quicksand SemiBold"/>
                <a:sym typeface="Quicksand SemiBold"/>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apositiva titolo">
  <p:cSld name="1_Diapositiva titolo">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Google Shape;20;p37"/>
          <p:cNvSpPr txBox="1"/>
          <p:nvPr>
            <p:ph type="ctrTitle"/>
          </p:nvPr>
        </p:nvSpPr>
        <p:spPr>
          <a:xfrm>
            <a:off x="251381" y="2451543"/>
            <a:ext cx="5536677" cy="2387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400"/>
              <a:buFont typeface="Quicksand SemiBold"/>
              <a:buNone/>
              <a:defRPr sz="4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37"/>
          <p:cNvSpPr txBox="1"/>
          <p:nvPr>
            <p:ph idx="1" type="subTitle"/>
          </p:nvPr>
        </p:nvSpPr>
        <p:spPr>
          <a:xfrm>
            <a:off x="251381" y="4960760"/>
            <a:ext cx="5338714" cy="1655762"/>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rgbClr val="FFC000"/>
              </a:buClr>
              <a:buSzPts val="2800"/>
              <a:buNone/>
              <a:defRPr sz="2800">
                <a:solidFill>
                  <a:srgbClr val="FFC000"/>
                </a:solidFill>
                <a:latin typeface="Quicksand"/>
                <a:ea typeface="Quicksand"/>
                <a:cs typeface="Quicksand"/>
                <a:sym typeface="Quicksan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Diapositiva titolo">
  <p:cSld name="2_Diapositiva titolo">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38"/>
          <p:cNvSpPr txBox="1"/>
          <p:nvPr>
            <p:ph type="ctrTitle"/>
          </p:nvPr>
        </p:nvSpPr>
        <p:spPr>
          <a:xfrm>
            <a:off x="251381" y="2451543"/>
            <a:ext cx="5536677" cy="2387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400"/>
              <a:buFont typeface="Quicksand SemiBold"/>
              <a:buNone/>
              <a:defRPr sz="4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8"/>
          <p:cNvSpPr txBox="1"/>
          <p:nvPr>
            <p:ph idx="1" type="subTitle"/>
          </p:nvPr>
        </p:nvSpPr>
        <p:spPr>
          <a:xfrm>
            <a:off x="251381" y="4960760"/>
            <a:ext cx="5338714" cy="1655762"/>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rgbClr val="FFC000"/>
              </a:buClr>
              <a:buSzPts val="2800"/>
              <a:buNone/>
              <a:defRPr sz="2800">
                <a:solidFill>
                  <a:srgbClr val="FFC000"/>
                </a:solidFill>
                <a:latin typeface="Quicksand"/>
                <a:ea typeface="Quicksand"/>
                <a:cs typeface="Quicksand"/>
                <a:sym typeface="Quicksan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Diapositiva titolo">
  <p:cSld name="3_Diapositiva titolo">
    <p:bg>
      <p:bgPr>
        <a:blipFill>
          <a:blip r:embed="rId2">
            <a:alphaModFix/>
          </a:blip>
          <a:stretch>
            <a:fillRect/>
          </a:stretch>
        </a:blipFill>
      </p:bgPr>
    </p:bg>
    <p:spTree>
      <p:nvGrpSpPr>
        <p:cNvPr id="25" name="Shape 25"/>
        <p:cNvGrpSpPr/>
        <p:nvPr/>
      </p:nvGrpSpPr>
      <p:grpSpPr>
        <a:xfrm>
          <a:off x="0" y="0"/>
          <a:ext cx="0" cy="0"/>
          <a:chOff x="0" y="0"/>
          <a:chExt cx="0" cy="0"/>
        </a:xfrm>
      </p:grpSpPr>
      <p:sp>
        <p:nvSpPr>
          <p:cNvPr id="26" name="Google Shape;26;p39"/>
          <p:cNvSpPr txBox="1"/>
          <p:nvPr>
            <p:ph type="ctrTitle"/>
          </p:nvPr>
        </p:nvSpPr>
        <p:spPr>
          <a:xfrm>
            <a:off x="251381" y="2451543"/>
            <a:ext cx="5536677" cy="2387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400"/>
              <a:buFont typeface="Quicksand SemiBold"/>
              <a:buNone/>
              <a:defRPr sz="4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39"/>
          <p:cNvSpPr txBox="1"/>
          <p:nvPr>
            <p:ph idx="1" type="subTitle"/>
          </p:nvPr>
        </p:nvSpPr>
        <p:spPr>
          <a:xfrm>
            <a:off x="251381" y="4960760"/>
            <a:ext cx="5338714" cy="1655762"/>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rgbClr val="FFC000"/>
              </a:buClr>
              <a:buSzPts val="2800"/>
              <a:buNone/>
              <a:defRPr sz="2800">
                <a:solidFill>
                  <a:srgbClr val="FFC000"/>
                </a:solidFill>
                <a:latin typeface="Quicksand"/>
                <a:ea typeface="Quicksand"/>
                <a:cs typeface="Quicksand"/>
                <a:sym typeface="Quicksan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Diapositiva titolo">
  <p:cSld name="4_Diapositiva titolo">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p40"/>
          <p:cNvSpPr txBox="1"/>
          <p:nvPr>
            <p:ph type="ctrTitle"/>
          </p:nvPr>
        </p:nvSpPr>
        <p:spPr>
          <a:xfrm>
            <a:off x="251381" y="2451543"/>
            <a:ext cx="5536677" cy="2387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400"/>
              <a:buFont typeface="Quicksand SemiBold"/>
              <a:buNone/>
              <a:defRPr sz="4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0"/>
          <p:cNvSpPr txBox="1"/>
          <p:nvPr>
            <p:ph idx="1" type="subTitle"/>
          </p:nvPr>
        </p:nvSpPr>
        <p:spPr>
          <a:xfrm>
            <a:off x="251381" y="4960760"/>
            <a:ext cx="5338714" cy="1655762"/>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rgbClr val="FFC000"/>
              </a:buClr>
              <a:buSzPts val="2800"/>
              <a:buNone/>
              <a:defRPr sz="2800">
                <a:solidFill>
                  <a:srgbClr val="FFC000"/>
                </a:solidFill>
                <a:latin typeface="Quicksand"/>
                <a:ea typeface="Quicksand"/>
                <a:cs typeface="Quicksand"/>
                <a:sym typeface="Quicksan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ue contenuti" type="twoObj">
  <p:cSld name="TWO_OBJECTS">
    <p:spTree>
      <p:nvGrpSpPr>
        <p:cNvPr id="31" name="Shape 31"/>
        <p:cNvGrpSpPr/>
        <p:nvPr/>
      </p:nvGrpSpPr>
      <p:grpSpPr>
        <a:xfrm>
          <a:off x="0" y="0"/>
          <a:ext cx="0" cy="0"/>
          <a:chOff x="0" y="0"/>
          <a:chExt cx="0" cy="0"/>
        </a:xfrm>
      </p:grpSpPr>
      <p:sp>
        <p:nvSpPr>
          <p:cNvPr id="32" name="Google Shape;32;p41"/>
          <p:cNvSpPr txBox="1"/>
          <p:nvPr>
            <p:ph type="title"/>
          </p:nvPr>
        </p:nvSpPr>
        <p:spPr>
          <a:xfrm>
            <a:off x="838200" y="365129"/>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4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 name="Google Shape;34;p4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41"/>
          <p:cNvSpPr txBox="1"/>
          <p:nvPr>
            <p:ph idx="12" type="sldNum"/>
          </p:nvPr>
        </p:nvSpPr>
        <p:spPr>
          <a:xfrm>
            <a:off x="7569724" y="6356354"/>
            <a:ext cx="3784076"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
        <p:nvSpPr>
          <p:cNvPr id="36" name="Google Shape;36;p41"/>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fronto" type="twoTxTwoObj">
  <p:cSld name="TWO_OBJECTS_WITH_TEXT">
    <p:spTree>
      <p:nvGrpSpPr>
        <p:cNvPr id="37" name="Shape 37"/>
        <p:cNvGrpSpPr/>
        <p:nvPr/>
      </p:nvGrpSpPr>
      <p:grpSpPr>
        <a:xfrm>
          <a:off x="0" y="0"/>
          <a:ext cx="0" cy="0"/>
          <a:chOff x="0" y="0"/>
          <a:chExt cx="0" cy="0"/>
        </a:xfrm>
      </p:grpSpPr>
      <p:sp>
        <p:nvSpPr>
          <p:cNvPr id="38" name="Google Shape;38;p42"/>
          <p:cNvSpPr txBox="1"/>
          <p:nvPr>
            <p:ph type="title"/>
          </p:nvPr>
        </p:nvSpPr>
        <p:spPr>
          <a:xfrm>
            <a:off x="839788" y="365129"/>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42"/>
          <p:cNvSpPr txBox="1"/>
          <p:nvPr>
            <p:ph idx="1" type="body"/>
          </p:nvPr>
        </p:nvSpPr>
        <p:spPr>
          <a:xfrm>
            <a:off x="839789"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0" name="Google Shape;40;p42"/>
          <p:cNvSpPr txBox="1"/>
          <p:nvPr>
            <p:ph idx="2" type="body"/>
          </p:nvPr>
        </p:nvSpPr>
        <p:spPr>
          <a:xfrm>
            <a:off x="839789" y="2505074"/>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42"/>
          <p:cNvSpPr txBox="1"/>
          <p:nvPr>
            <p:ph idx="3" type="body"/>
          </p:nvPr>
        </p:nvSpPr>
        <p:spPr>
          <a:xfrm>
            <a:off x="6172202"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2" name="Google Shape;42;p42"/>
          <p:cNvSpPr txBox="1"/>
          <p:nvPr>
            <p:ph idx="4" type="body"/>
          </p:nvPr>
        </p:nvSpPr>
        <p:spPr>
          <a:xfrm>
            <a:off x="6172202" y="2505074"/>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42"/>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theme" Target="../theme/theme2.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33"/>
          <p:cNvSpPr txBox="1"/>
          <p:nvPr>
            <p:ph type="title"/>
          </p:nvPr>
        </p:nvSpPr>
        <p:spPr>
          <a:xfrm>
            <a:off x="838200" y="365129"/>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Quicksand SemiBold"/>
              <a:buNone/>
              <a:defRPr b="0" i="0" sz="4400" u="none" cap="none" strike="noStrike">
                <a:solidFill>
                  <a:schemeClr val="dk1"/>
                </a:solidFill>
                <a:latin typeface="Quicksand SemiBold"/>
                <a:ea typeface="Quicksand SemiBold"/>
                <a:cs typeface="Quicksand SemiBold"/>
                <a:sym typeface="Quicksand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3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Quicksand"/>
                <a:ea typeface="Quicksand"/>
                <a:cs typeface="Quicksand"/>
                <a:sym typeface="Quicksand"/>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Quicksand"/>
                <a:ea typeface="Quicksand"/>
                <a:cs typeface="Quicksand"/>
                <a:sym typeface="Quicksand"/>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Quicksand"/>
                <a:ea typeface="Quicksand"/>
                <a:cs typeface="Quicksand"/>
                <a:sym typeface="Quicksand"/>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icksand"/>
                <a:ea typeface="Quicksand"/>
                <a:cs typeface="Quicksand"/>
                <a:sym typeface="Quicksand"/>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icksand"/>
                <a:ea typeface="Quicksand"/>
                <a:cs typeface="Quicksand"/>
                <a:sym typeface="Quicksand"/>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33"/>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92D050"/>
                </a:solidFill>
                <a:latin typeface="Quicksand SemiBold"/>
                <a:ea typeface="Quicksand SemiBold"/>
                <a:cs typeface="Quicksand SemiBold"/>
                <a:sym typeface="Quicksand SemiBold"/>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8.png"/><Relationship Id="rId5"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18.png"/><Relationship Id="rId5" Type="http://schemas.openxmlformats.org/officeDocument/2006/relationships/image" Target="../media/image7.png"/><Relationship Id="rId6"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hyperlink" Target="https://doi.org/10.54677/GIIC6829"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6.png"/><Relationship Id="rId4" Type="http://schemas.openxmlformats.org/officeDocument/2006/relationships/image" Target="../media/image8.png"/><Relationship Id="rId5"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8.png"/><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hyperlink" Target="https://doi.org/10.54677/GIIC6829"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1" Type="http://schemas.openxmlformats.org/officeDocument/2006/relationships/image" Target="../media/image17.png"/><Relationship Id="rId10" Type="http://schemas.openxmlformats.org/officeDocument/2006/relationships/image" Target="../media/image23.png"/><Relationship Id="rId13" Type="http://schemas.openxmlformats.org/officeDocument/2006/relationships/image" Target="../media/image19.png"/><Relationship Id="rId12" Type="http://schemas.openxmlformats.org/officeDocument/2006/relationships/image" Target="../media/image20.jpg"/><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hyperlink" Target="https://zenodo.org/records/14712238" TargetMode="External"/><Relationship Id="rId4" Type="http://schemas.openxmlformats.org/officeDocument/2006/relationships/hyperlink" Target="https://zenodo.org/records/14751412" TargetMode="External"/><Relationship Id="rId9" Type="http://schemas.openxmlformats.org/officeDocument/2006/relationships/image" Target="../media/image22.png"/><Relationship Id="rId14" Type="http://schemas.openxmlformats.org/officeDocument/2006/relationships/image" Target="../media/image18.png"/><Relationship Id="rId5" Type="http://schemas.openxmlformats.org/officeDocument/2006/relationships/hyperlink" Target="https://www.nhm.at/en/publications/978-3-903096-78-3" TargetMode="External"/><Relationship Id="rId6" Type="http://schemas.openxmlformats.org/officeDocument/2006/relationships/hyperlink" Target="https://zenodo.org/records/14797142" TargetMode="External"/><Relationship Id="rId7" Type="http://schemas.openxmlformats.org/officeDocument/2006/relationships/hyperlink" Target="https://www.skills4eosc.eu/participate/events/skills4eosc-workshop-science4policy-bridging-the-gap-between-research-and-decision-making" TargetMode="External"/><Relationship Id="rId8" Type="http://schemas.openxmlformats.org/officeDocument/2006/relationships/hyperlink" Target="https://www.skills4eosc.eu/participate/events/skills4eosc-workshop-science4policy-bridging-the-gap-between-research-and-decision-making"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mailto:bevangelinou@admin.grnet.gr"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
          <p:cNvSpPr txBox="1"/>
          <p:nvPr>
            <p:ph type="ctrTitle"/>
          </p:nvPr>
        </p:nvSpPr>
        <p:spPr>
          <a:xfrm>
            <a:off x="251381" y="2451543"/>
            <a:ext cx="5536677"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Quicksand SemiBold"/>
              <a:buNone/>
            </a:pPr>
            <a:r>
              <a:rPr b="0" i="0" lang="en-US" sz="3600" u="none" cap="none" strike="noStrike">
                <a:solidFill>
                  <a:schemeClr val="lt1"/>
                </a:solidFill>
                <a:latin typeface="Quicksand SemiBold"/>
                <a:ea typeface="Quicksand SemiBold"/>
                <a:cs typeface="Quicksand SemiBold"/>
                <a:sym typeface="Quicksand SemiBold"/>
              </a:rPr>
              <a:t>Session 4: </a:t>
            </a:r>
            <a:br>
              <a:rPr b="0" i="0" lang="en-US" sz="3600" u="none" cap="none" strike="noStrike">
                <a:solidFill>
                  <a:schemeClr val="lt1"/>
                </a:solidFill>
                <a:latin typeface="Quicksand SemiBold"/>
                <a:ea typeface="Quicksand SemiBold"/>
                <a:cs typeface="Quicksand SemiBold"/>
                <a:sym typeface="Quicksand SemiBold"/>
              </a:rPr>
            </a:br>
            <a:r>
              <a:rPr b="0" i="0" lang="en-US" sz="3600" u="none" cap="none" strike="noStrike">
                <a:solidFill>
                  <a:schemeClr val="lt1"/>
                </a:solidFill>
                <a:latin typeface="Quicksand SemiBold"/>
                <a:ea typeface="Quicksand SemiBold"/>
                <a:cs typeface="Quicksand SemiBold"/>
                <a:sym typeface="Quicksand SemiBold"/>
              </a:rPr>
              <a:t>Case Studies </a:t>
            </a:r>
            <a:br>
              <a:rPr b="0" i="0" lang="en-US" sz="3600" u="none" cap="none" strike="noStrike">
                <a:solidFill>
                  <a:schemeClr val="lt1"/>
                </a:solidFill>
                <a:latin typeface="Quicksand SemiBold"/>
                <a:ea typeface="Quicksand SemiBold"/>
                <a:cs typeface="Quicksand SemiBold"/>
                <a:sym typeface="Quicksand SemiBold"/>
              </a:rPr>
            </a:br>
            <a:r>
              <a:rPr b="0" i="0" lang="en-US" sz="3600" u="none" cap="none" strike="noStrike">
                <a:solidFill>
                  <a:schemeClr val="lt1"/>
                </a:solidFill>
                <a:latin typeface="Quicksand SemiBold"/>
                <a:ea typeface="Quicksand SemiBold"/>
                <a:cs typeface="Quicksand SemiBold"/>
                <a:sym typeface="Quicksand SemiBold"/>
              </a:rPr>
              <a:t>and Examples</a:t>
            </a:r>
            <a:endParaRPr/>
          </a:p>
        </p:txBody>
      </p:sp>
      <p:sp>
        <p:nvSpPr>
          <p:cNvPr id="73" name="Google Shape;73;p1"/>
          <p:cNvSpPr txBox="1"/>
          <p:nvPr>
            <p:ph idx="1" type="subTitle"/>
          </p:nvPr>
        </p:nvSpPr>
        <p:spPr>
          <a:xfrm>
            <a:off x="251381" y="4960760"/>
            <a:ext cx="5338714" cy="102016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FFC000"/>
              </a:buClr>
              <a:buSzPts val="2400"/>
              <a:buFont typeface="Arial"/>
              <a:buNone/>
            </a:pPr>
            <a:r>
              <a:rPr b="0" i="0" lang="en-US" sz="2400" u="none" cap="none" strike="noStrike">
                <a:solidFill>
                  <a:srgbClr val="FFC000"/>
                </a:solidFill>
                <a:latin typeface="Quicksand"/>
                <a:ea typeface="Quicksand"/>
                <a:cs typeface="Quicksand"/>
                <a:sym typeface="Quicksand"/>
              </a:rPr>
              <a:t>Betty Evangelinou </a:t>
            </a:r>
            <a:endParaRPr/>
          </a:p>
          <a:p>
            <a:pPr indent="0" lvl="0" marL="0" marR="0" rtl="0" algn="l">
              <a:lnSpc>
                <a:spcPct val="90000"/>
              </a:lnSpc>
              <a:spcBef>
                <a:spcPts val="999"/>
              </a:spcBef>
              <a:spcAft>
                <a:spcPts val="0"/>
              </a:spcAft>
              <a:buClr>
                <a:srgbClr val="FFC000"/>
              </a:buClr>
              <a:buSzPts val="1800"/>
              <a:buFont typeface="Arial"/>
              <a:buNone/>
            </a:pPr>
            <a:r>
              <a:rPr b="0" i="0" lang="en-US" sz="1800" u="none" cap="none" strike="noStrike">
                <a:solidFill>
                  <a:srgbClr val="FFC000"/>
                </a:solidFill>
                <a:latin typeface="Quicksand"/>
                <a:ea typeface="Quicksand"/>
                <a:cs typeface="Quicksand"/>
                <a:sym typeface="Quicksand"/>
              </a:rPr>
              <a:t>Senior Project Manager at GRNET</a:t>
            </a:r>
            <a:endParaRPr b="0" i="0" sz="1800" u="none" cap="none" strike="noStrike">
              <a:solidFill>
                <a:srgbClr val="FFC000"/>
              </a:solidFill>
              <a:latin typeface="Quicksand"/>
              <a:ea typeface="Quicksand"/>
              <a:cs typeface="Quicksand"/>
              <a:sym typeface="Quicksand"/>
            </a:endParaRPr>
          </a:p>
        </p:txBody>
      </p:sp>
      <p:sp>
        <p:nvSpPr>
          <p:cNvPr id="74" name="Google Shape;74;p1"/>
          <p:cNvSpPr txBox="1"/>
          <p:nvPr/>
        </p:nvSpPr>
        <p:spPr>
          <a:xfrm>
            <a:off x="251380" y="6402601"/>
            <a:ext cx="6979843" cy="341632"/>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FFC000"/>
              </a:buClr>
              <a:buSzPts val="1800"/>
              <a:buFont typeface="Arial"/>
              <a:buNone/>
            </a:pPr>
            <a:r>
              <a:rPr b="0" i="0" lang="en-US" sz="1800" u="none" cap="none" strike="noStrike">
                <a:solidFill>
                  <a:srgbClr val="FFC000"/>
                </a:solidFill>
                <a:latin typeface="Quicksand"/>
                <a:ea typeface="Quicksand"/>
                <a:cs typeface="Quicksand"/>
                <a:sym typeface="Quicksand"/>
              </a:rPr>
              <a:t>IDCC25 Skills4EOSC Workshop – February 17, 2025, Hague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10"/>
          <p:cNvSpPr/>
          <p:nvPr/>
        </p:nvSpPr>
        <p:spPr>
          <a:xfrm>
            <a:off x="741197" y="1514897"/>
            <a:ext cx="4008085" cy="1613345"/>
          </a:xfrm>
          <a:prstGeom prst="roundRect">
            <a:avLst>
              <a:gd fmla="val 16667" name="adj"/>
            </a:avLst>
          </a:prstGeom>
          <a:solidFill>
            <a:schemeClr val="accent1"/>
          </a:solidFill>
          <a:ln cap="flat" cmpd="sng" w="12700">
            <a:solidFill>
              <a:srgbClr val="6A973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3" name="Google Shape;263;p10"/>
          <p:cNvSpPr txBox="1"/>
          <p:nvPr>
            <p:ph type="title"/>
          </p:nvPr>
        </p:nvSpPr>
        <p:spPr>
          <a:xfrm>
            <a:off x="838200" y="9817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MVS for the 3 profiles: Knowledge Broker</a:t>
            </a:r>
            <a:endParaRPr/>
          </a:p>
        </p:txBody>
      </p:sp>
      <p:sp>
        <p:nvSpPr>
          <p:cNvPr id="264" name="Google Shape;264;p10"/>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265" name="Google Shape;265;p10"/>
          <p:cNvGrpSpPr/>
          <p:nvPr/>
        </p:nvGrpSpPr>
        <p:grpSpPr>
          <a:xfrm>
            <a:off x="10744686" y="499879"/>
            <a:ext cx="901101" cy="1016886"/>
            <a:chOff x="10486191" y="1638299"/>
            <a:chExt cx="1735218" cy="1958180"/>
          </a:xfrm>
        </p:grpSpPr>
        <p:sp>
          <p:nvSpPr>
            <p:cNvPr id="266" name="Google Shape;266;p10"/>
            <p:cNvSpPr/>
            <p:nvPr/>
          </p:nvSpPr>
          <p:spPr>
            <a:xfrm>
              <a:off x="11041593" y="3030287"/>
              <a:ext cx="566192" cy="566192"/>
            </a:xfrm>
            <a:prstGeom prst="ellipse">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67" name="Google Shape;267;p10"/>
            <p:cNvSpPr/>
            <p:nvPr/>
          </p:nvSpPr>
          <p:spPr>
            <a:xfrm>
              <a:off x="11150448" y="3182447"/>
              <a:ext cx="346793" cy="234899"/>
            </a:xfrm>
            <a:custGeom>
              <a:rect b="b" l="l" r="r" t="t"/>
              <a:pathLst>
                <a:path extrusionOk="0" h="2180445" w="3219104">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68" name="Google Shape;268;p10"/>
            <p:cNvSpPr/>
            <p:nvPr/>
          </p:nvSpPr>
          <p:spPr>
            <a:xfrm rot="-5400002">
              <a:off x="10916400" y="1208091"/>
              <a:ext cx="874800" cy="1735217"/>
            </a:xfrm>
            <a:prstGeom prst="round2SameRect">
              <a:avLst>
                <a:gd fmla="val 50000" name="adj1"/>
                <a:gd fmla="val 0" name="adj2"/>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269" name="Google Shape;269;p10"/>
            <p:cNvCxnSpPr/>
            <p:nvPr/>
          </p:nvCxnSpPr>
          <p:spPr>
            <a:xfrm>
              <a:off x="11324688" y="2597797"/>
              <a:ext cx="0" cy="427219"/>
            </a:xfrm>
            <a:prstGeom prst="straightConnector1">
              <a:avLst/>
            </a:prstGeom>
            <a:noFill/>
            <a:ln cap="flat" cmpd="sng" w="25400">
              <a:solidFill>
                <a:srgbClr val="7030A0"/>
              </a:solidFill>
              <a:prstDash val="dot"/>
              <a:miter lim="800000"/>
              <a:headEnd len="med" w="med" type="triangle"/>
              <a:tailEnd len="sm" w="sm" type="none"/>
            </a:ln>
          </p:spPr>
        </p:cxnSp>
        <p:sp>
          <p:nvSpPr>
            <p:cNvPr id="270" name="Google Shape;270;p10"/>
            <p:cNvSpPr txBox="1"/>
            <p:nvPr/>
          </p:nvSpPr>
          <p:spPr>
            <a:xfrm>
              <a:off x="10725081" y="1859355"/>
              <a:ext cx="1348584" cy="47413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1000"/>
                <a:buFont typeface="Quicksand"/>
                <a:buNone/>
              </a:pPr>
              <a:r>
                <a:rPr b="1" i="0" lang="en-US" sz="1000" u="none" cap="none" strike="noStrike">
                  <a:solidFill>
                    <a:srgbClr val="FFFFFF"/>
                  </a:solidFill>
                  <a:latin typeface="Quicksand"/>
                  <a:ea typeface="Quicksand"/>
                  <a:cs typeface="Quicksand"/>
                  <a:sym typeface="Quicksand"/>
                </a:rPr>
                <a:t>Prepare</a:t>
              </a:r>
              <a:endParaRPr b="1" i="0" sz="1000" u="none" cap="none" strike="noStrike">
                <a:solidFill>
                  <a:srgbClr val="FFFFFF"/>
                </a:solidFill>
                <a:latin typeface="Quicksand"/>
                <a:ea typeface="Quicksand"/>
                <a:cs typeface="Quicksand"/>
                <a:sym typeface="Quicksand"/>
              </a:endParaRPr>
            </a:p>
          </p:txBody>
        </p:sp>
      </p:grpSp>
      <p:sp>
        <p:nvSpPr>
          <p:cNvPr id="271" name="Google Shape;271;p10"/>
          <p:cNvSpPr txBox="1"/>
          <p:nvPr/>
        </p:nvSpPr>
        <p:spPr>
          <a:xfrm>
            <a:off x="981539" y="1516765"/>
            <a:ext cx="352168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Quicksand"/>
                <a:ea typeface="Quicksand"/>
                <a:cs typeface="Quicksand"/>
                <a:sym typeface="Quicksand"/>
              </a:rPr>
              <a:t>Knowledge Broker</a:t>
            </a:r>
            <a:endParaRPr/>
          </a:p>
        </p:txBody>
      </p:sp>
      <p:sp>
        <p:nvSpPr>
          <p:cNvPr id="272" name="Google Shape;272;p10"/>
          <p:cNvSpPr txBox="1"/>
          <p:nvPr/>
        </p:nvSpPr>
        <p:spPr>
          <a:xfrm>
            <a:off x="981539" y="1979121"/>
            <a:ext cx="3638161" cy="116955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Quicksand"/>
                <a:ea typeface="Quicksand"/>
                <a:cs typeface="Quicksand"/>
                <a:sym typeface="Quicksand"/>
              </a:rPr>
              <a:t>Associated function titles: </a:t>
            </a:r>
            <a:r>
              <a:rPr lang="en-US" sz="1400">
                <a:solidFill>
                  <a:schemeClr val="dk1"/>
                </a:solidFill>
                <a:latin typeface="Quicksand"/>
                <a:ea typeface="Quicksand"/>
                <a:cs typeface="Quicksand"/>
                <a:sym typeface="Quicksand"/>
              </a:rPr>
              <a:t>Honest Broker, Research Liaison, Information Specialist, Policy Advisor, Evidence Synthesis Expert, Science Communicator, Stakeholder Engagement Coordinator</a:t>
            </a:r>
            <a:endParaRPr/>
          </a:p>
        </p:txBody>
      </p:sp>
      <p:sp>
        <p:nvSpPr>
          <p:cNvPr id="273" name="Google Shape;273;p10"/>
          <p:cNvSpPr txBox="1"/>
          <p:nvPr/>
        </p:nvSpPr>
        <p:spPr>
          <a:xfrm>
            <a:off x="6185734" y="1562931"/>
            <a:ext cx="426812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rgbClr val="000000"/>
                </a:solidFill>
                <a:latin typeface="Quicksand"/>
                <a:ea typeface="Quicksand"/>
                <a:cs typeface="Quicksand"/>
                <a:sym typeface="Quicksand"/>
              </a:rPr>
              <a:t>Essential skills and competences </a:t>
            </a:r>
            <a:endParaRPr b="1" sz="1800">
              <a:solidFill>
                <a:schemeClr val="dk1"/>
              </a:solidFill>
              <a:latin typeface="Quicksand"/>
              <a:ea typeface="Quicksand"/>
              <a:cs typeface="Quicksand"/>
              <a:sym typeface="Quicksand"/>
            </a:endParaRPr>
          </a:p>
        </p:txBody>
      </p:sp>
      <p:sp>
        <p:nvSpPr>
          <p:cNvPr id="274" name="Google Shape;274;p10"/>
          <p:cNvSpPr txBox="1"/>
          <p:nvPr/>
        </p:nvSpPr>
        <p:spPr>
          <a:xfrm>
            <a:off x="6185734" y="2071453"/>
            <a:ext cx="5515493" cy="2092881"/>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Being </a:t>
            </a:r>
            <a:r>
              <a:rPr b="1" lang="en-US" sz="1200">
                <a:solidFill>
                  <a:schemeClr val="dk1"/>
                </a:solidFill>
                <a:latin typeface="Quicksand"/>
                <a:ea typeface="Quicksand"/>
                <a:cs typeface="Quicksand"/>
                <a:sym typeface="Quicksand"/>
              </a:rPr>
              <a:t>familiar with policy making practices and procedures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Understanding of </a:t>
            </a:r>
            <a:r>
              <a:rPr b="1" lang="en-US" sz="1200">
                <a:solidFill>
                  <a:schemeClr val="dk1"/>
                </a:solidFill>
                <a:latin typeface="Quicksand"/>
                <a:ea typeface="Quicksand"/>
                <a:cs typeface="Quicksand"/>
                <a:sym typeface="Quicksand"/>
              </a:rPr>
              <a:t>open, ethical and responsible research principles</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Managing considerable amount of information </a:t>
            </a:r>
            <a:r>
              <a:rPr lang="en-US" sz="1200">
                <a:solidFill>
                  <a:schemeClr val="dk1"/>
                </a:solidFill>
                <a:latin typeface="Quicksand"/>
                <a:ea typeface="Quicksand"/>
                <a:cs typeface="Quicksand"/>
                <a:sym typeface="Quicksand"/>
              </a:rPr>
              <a:t>related to OS practices</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Searching, retrieving, appraising and synthesizing </a:t>
            </a:r>
            <a:r>
              <a:rPr lang="en-US" sz="1200">
                <a:solidFill>
                  <a:schemeClr val="dk1"/>
                </a:solidFill>
                <a:latin typeface="Quicksand"/>
                <a:ea typeface="Quicksand"/>
                <a:cs typeface="Quicksand"/>
                <a:sym typeface="Quicksand"/>
              </a:rPr>
              <a:t>evidence </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Developing and maintaining network </a:t>
            </a:r>
            <a:r>
              <a:rPr lang="en-US" sz="1200">
                <a:solidFill>
                  <a:schemeClr val="dk1"/>
                </a:solidFill>
                <a:latin typeface="Quicksand"/>
                <a:ea typeface="Quicksand"/>
                <a:cs typeface="Quicksand"/>
                <a:sym typeface="Quicksand"/>
              </a:rPr>
              <a:t>of researchers, policymakers, and other stakeholders to help </a:t>
            </a:r>
            <a:r>
              <a:rPr b="1" lang="en-US" sz="1200">
                <a:solidFill>
                  <a:schemeClr val="dk1"/>
                </a:solidFill>
                <a:latin typeface="Quicksand"/>
                <a:ea typeface="Quicksand"/>
                <a:cs typeface="Quicksand"/>
                <a:sym typeface="Quicksand"/>
              </a:rPr>
              <a:t>promoting and implementation </a:t>
            </a:r>
            <a:r>
              <a:rPr lang="en-US" sz="1200">
                <a:solidFill>
                  <a:schemeClr val="dk1"/>
                </a:solidFill>
                <a:latin typeface="Quicksand"/>
                <a:ea typeface="Quicksand"/>
                <a:cs typeface="Quicksand"/>
                <a:sym typeface="Quicksand"/>
              </a:rPr>
              <a:t>of OS practices and to support co-creation activities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Providing </a:t>
            </a:r>
            <a:r>
              <a:rPr b="1" lang="en-US" sz="1200">
                <a:solidFill>
                  <a:schemeClr val="dk1"/>
                </a:solidFill>
                <a:latin typeface="Quicksand"/>
                <a:ea typeface="Quicksand"/>
                <a:cs typeface="Quicksand"/>
                <a:sym typeface="Quicksand"/>
              </a:rPr>
              <a:t>training and education </a:t>
            </a:r>
            <a:r>
              <a:rPr lang="en-US" sz="1200">
                <a:solidFill>
                  <a:schemeClr val="dk1"/>
                </a:solidFill>
                <a:latin typeface="Quicksand"/>
                <a:ea typeface="Quicksand"/>
                <a:cs typeface="Quicksand"/>
                <a:sym typeface="Quicksand"/>
              </a:rPr>
              <a:t>to researchers, policymakers, and public citizens about OS practices</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Evaluating research findings </a:t>
            </a:r>
            <a:r>
              <a:rPr lang="en-US" sz="1200">
                <a:solidFill>
                  <a:schemeClr val="dk1"/>
                </a:solidFill>
                <a:latin typeface="Quicksand"/>
                <a:ea typeface="Quicksand"/>
                <a:cs typeface="Quicksand"/>
                <a:sym typeface="Quicksand"/>
              </a:rPr>
              <a:t>and identify potential conflicts of interest</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Tailoring resources to local needs </a:t>
            </a:r>
            <a:r>
              <a:rPr lang="en-US" sz="1200">
                <a:solidFill>
                  <a:schemeClr val="dk1"/>
                </a:solidFill>
                <a:latin typeface="Quicksand"/>
                <a:ea typeface="Quicksand"/>
                <a:cs typeface="Quicksand"/>
                <a:sym typeface="Quicksand"/>
              </a:rPr>
              <a:t>and assessing the context of implementation</a:t>
            </a:r>
            <a:endParaRPr/>
          </a:p>
        </p:txBody>
      </p:sp>
      <p:sp>
        <p:nvSpPr>
          <p:cNvPr id="275" name="Google Shape;275;p10"/>
          <p:cNvSpPr txBox="1"/>
          <p:nvPr/>
        </p:nvSpPr>
        <p:spPr>
          <a:xfrm>
            <a:off x="741197" y="3241304"/>
            <a:ext cx="426812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rgbClr val="000000"/>
                </a:solidFill>
                <a:latin typeface="Quicksand"/>
                <a:ea typeface="Quicksand"/>
                <a:cs typeface="Quicksand"/>
                <a:sym typeface="Quicksand"/>
              </a:rPr>
              <a:t>Main activities </a:t>
            </a:r>
            <a:endParaRPr b="1" sz="1800">
              <a:solidFill>
                <a:schemeClr val="dk1"/>
              </a:solidFill>
              <a:latin typeface="Quicksand"/>
              <a:ea typeface="Quicksand"/>
              <a:cs typeface="Quicksand"/>
              <a:sym typeface="Quicksand"/>
            </a:endParaRPr>
          </a:p>
        </p:txBody>
      </p:sp>
      <p:sp>
        <p:nvSpPr>
          <p:cNvPr id="276" name="Google Shape;276;p10"/>
          <p:cNvSpPr txBox="1"/>
          <p:nvPr/>
        </p:nvSpPr>
        <p:spPr>
          <a:xfrm>
            <a:off x="6185733" y="4812046"/>
            <a:ext cx="5515493" cy="1259319"/>
          </a:xfrm>
          <a:prstGeom prst="rect">
            <a:avLst/>
          </a:prstGeom>
          <a:noFill/>
          <a:ln>
            <a:noFill/>
          </a:ln>
        </p:spPr>
        <p:txBody>
          <a:bodyPr anchorCtr="0" anchor="t" bIns="45700" lIns="91425" spcFirstLastPara="1" rIns="91425" wrap="square" tIns="45700">
            <a:spAutoFit/>
          </a:bodyPr>
          <a:lstStyle/>
          <a:p>
            <a:pPr indent="0" lvl="0" marL="0" marR="0" rtl="0" algn="l">
              <a:lnSpc>
                <a:spcPct val="105416"/>
              </a:lnSpc>
              <a:spcBef>
                <a:spcPts val="0"/>
              </a:spcBef>
              <a:spcAft>
                <a:spcPts val="0"/>
              </a:spcAft>
              <a:buNone/>
            </a:pPr>
            <a:r>
              <a:rPr lang="en-US" sz="1200">
                <a:solidFill>
                  <a:schemeClr val="dk1"/>
                </a:solidFill>
                <a:latin typeface="Quicksand"/>
                <a:ea typeface="Quicksand"/>
                <a:cs typeface="Quicksand"/>
                <a:sym typeface="Quicksand"/>
              </a:rPr>
              <a:t>Communication, Collaboration, Leadership, Self-confidence, Citizens and stakeholders engagement skills, Influencing skills, Mediation skills, Negotiation and diplomacy, Team building and teamwork, Problem-solving skills, Innovative thinking, Analytical and research skills, Adaptability to changes, Networking skills, Interpersonal skills, Stakeholder management and influencing skills, Mentoring skills, Facilitation skills, Change management skills, Improvement skills, IT skills</a:t>
            </a:r>
            <a:endParaRPr/>
          </a:p>
        </p:txBody>
      </p:sp>
      <p:sp>
        <p:nvSpPr>
          <p:cNvPr id="277" name="Google Shape;277;p10"/>
          <p:cNvSpPr txBox="1"/>
          <p:nvPr/>
        </p:nvSpPr>
        <p:spPr>
          <a:xfrm>
            <a:off x="6185734" y="4435995"/>
            <a:ext cx="426812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rgbClr val="000000"/>
                </a:solidFill>
                <a:latin typeface="Quicksand"/>
                <a:ea typeface="Quicksand"/>
                <a:cs typeface="Quicksand"/>
                <a:sym typeface="Quicksand"/>
              </a:rPr>
              <a:t>Soft/ transversal skills </a:t>
            </a:r>
            <a:endParaRPr b="1" sz="1800">
              <a:solidFill>
                <a:schemeClr val="dk1"/>
              </a:solidFill>
              <a:latin typeface="Quicksand"/>
              <a:ea typeface="Quicksand"/>
              <a:cs typeface="Quicksand"/>
              <a:sym typeface="Quicksand"/>
            </a:endParaRPr>
          </a:p>
        </p:txBody>
      </p:sp>
      <p:sp>
        <p:nvSpPr>
          <p:cNvPr id="278" name="Google Shape;278;p10"/>
          <p:cNvSpPr txBox="1"/>
          <p:nvPr/>
        </p:nvSpPr>
        <p:spPr>
          <a:xfrm>
            <a:off x="580507" y="3707004"/>
            <a:ext cx="5515493" cy="2593018"/>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Bridge the interface </a:t>
            </a:r>
            <a:r>
              <a:rPr b="1" lang="en-US" sz="1200">
                <a:solidFill>
                  <a:schemeClr val="dk1"/>
                </a:solidFill>
                <a:latin typeface="Quicksand"/>
                <a:ea typeface="Quicksand"/>
                <a:cs typeface="Quicksand"/>
                <a:sym typeface="Quicksand"/>
              </a:rPr>
              <a:t>between science and policy</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Ensure </a:t>
            </a:r>
            <a:r>
              <a:rPr b="1" lang="en-US" sz="1200">
                <a:solidFill>
                  <a:schemeClr val="dk1"/>
                </a:solidFill>
                <a:latin typeface="Quicksand"/>
                <a:ea typeface="Quicksand"/>
                <a:cs typeface="Quicksand"/>
                <a:sym typeface="Quicksand"/>
              </a:rPr>
              <a:t>mutual understanding </a:t>
            </a:r>
            <a:r>
              <a:rPr lang="en-US" sz="1200">
                <a:solidFill>
                  <a:schemeClr val="dk1"/>
                </a:solidFill>
                <a:latin typeface="Quicksand"/>
                <a:ea typeface="Quicksand"/>
                <a:cs typeface="Quicksand"/>
                <a:sym typeface="Quicksand"/>
              </a:rPr>
              <a:t>among these parties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Ensure </a:t>
            </a:r>
            <a:r>
              <a:rPr b="1" lang="en-US" sz="1200">
                <a:solidFill>
                  <a:schemeClr val="dk1"/>
                </a:solidFill>
                <a:latin typeface="Quicksand"/>
                <a:ea typeface="Quicksand"/>
                <a:cs typeface="Quicksand"/>
                <a:sym typeface="Quicksand"/>
              </a:rPr>
              <a:t>alignment </a:t>
            </a:r>
            <a:r>
              <a:rPr lang="en-US" sz="1200">
                <a:solidFill>
                  <a:schemeClr val="dk1"/>
                </a:solidFill>
                <a:latin typeface="Quicksand"/>
                <a:ea typeface="Quicksand"/>
                <a:cs typeface="Quicksand"/>
                <a:sym typeface="Quicksand"/>
              </a:rPr>
              <a:t>between the </a:t>
            </a:r>
            <a:r>
              <a:rPr b="1" lang="en-US" sz="1200">
                <a:solidFill>
                  <a:schemeClr val="dk1"/>
                </a:solidFill>
                <a:latin typeface="Quicksand"/>
                <a:ea typeface="Quicksand"/>
                <a:cs typeface="Quicksand"/>
                <a:sym typeface="Quicksand"/>
              </a:rPr>
              <a:t>needs of the policy </a:t>
            </a:r>
            <a:r>
              <a:rPr lang="en-US" sz="1200">
                <a:solidFill>
                  <a:schemeClr val="dk1"/>
                </a:solidFill>
                <a:latin typeface="Quicksand"/>
                <a:ea typeface="Quicksand"/>
                <a:cs typeface="Quicksand"/>
                <a:sym typeface="Quicksand"/>
              </a:rPr>
              <a:t>community and the </a:t>
            </a:r>
            <a:r>
              <a:rPr b="1" lang="en-US" sz="1200">
                <a:solidFill>
                  <a:schemeClr val="dk1"/>
                </a:solidFill>
                <a:latin typeface="Quicksand"/>
                <a:ea typeface="Quicksand"/>
                <a:cs typeface="Quicksand"/>
                <a:sym typeface="Quicksand"/>
              </a:rPr>
              <a:t>evidence synthesis </a:t>
            </a:r>
            <a:r>
              <a:rPr lang="en-US" sz="1200">
                <a:solidFill>
                  <a:schemeClr val="dk1"/>
                </a:solidFill>
                <a:latin typeface="Quicksand"/>
                <a:ea typeface="Quicksand"/>
                <a:cs typeface="Quicksand"/>
                <a:sym typeface="Quicksand"/>
              </a:rPr>
              <a:t>provided</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Ensures that the policy community have a good understanding of the </a:t>
            </a:r>
            <a:r>
              <a:rPr b="1" lang="en-US" sz="1200">
                <a:solidFill>
                  <a:schemeClr val="dk1"/>
                </a:solidFill>
                <a:latin typeface="Quicksand"/>
                <a:ea typeface="Quicksand"/>
                <a:cs typeface="Quicksand"/>
                <a:sym typeface="Quicksand"/>
              </a:rPr>
              <a:t>implications of the evidence </a:t>
            </a:r>
            <a:r>
              <a:rPr lang="en-US" sz="1200">
                <a:solidFill>
                  <a:schemeClr val="dk1"/>
                </a:solidFill>
                <a:latin typeface="Quicksand"/>
                <a:ea typeface="Quicksand"/>
                <a:cs typeface="Quicksand"/>
                <a:sym typeface="Quicksand"/>
              </a:rPr>
              <a:t>proffered </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Ensure the </a:t>
            </a:r>
            <a:r>
              <a:rPr b="1" lang="en-US" sz="1200">
                <a:solidFill>
                  <a:schemeClr val="dk1"/>
                </a:solidFill>
                <a:latin typeface="Quicksand"/>
                <a:ea typeface="Quicksand"/>
                <a:cs typeface="Quicksand"/>
                <a:sym typeface="Quicksand"/>
              </a:rPr>
              <a:t>quality and transparency </a:t>
            </a:r>
            <a:r>
              <a:rPr lang="en-US" sz="1200">
                <a:solidFill>
                  <a:schemeClr val="dk1"/>
                </a:solidFill>
                <a:latin typeface="Quicksand"/>
                <a:ea typeface="Quicksand"/>
                <a:cs typeface="Quicksand"/>
                <a:sym typeface="Quicksand"/>
              </a:rPr>
              <a:t>of evidence synthesis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Ensure the evidence synthesis had appropriate </a:t>
            </a:r>
            <a:r>
              <a:rPr b="1" lang="en-US" sz="1200">
                <a:solidFill>
                  <a:schemeClr val="dk1"/>
                </a:solidFill>
                <a:latin typeface="Quicksand"/>
                <a:ea typeface="Quicksand"/>
                <a:cs typeface="Quicksand"/>
                <a:sym typeface="Quicksand"/>
              </a:rPr>
              <a:t>expert inputs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Identify options and </a:t>
            </a:r>
            <a:r>
              <a:rPr b="1" lang="en-US" sz="1200">
                <a:solidFill>
                  <a:schemeClr val="dk1"/>
                </a:solidFill>
                <a:latin typeface="Quicksand"/>
                <a:ea typeface="Quicksand"/>
                <a:cs typeface="Quicksand"/>
                <a:sym typeface="Quicksand"/>
              </a:rPr>
              <a:t>providing advice </a:t>
            </a:r>
            <a:r>
              <a:rPr lang="en-US" sz="1200">
                <a:solidFill>
                  <a:schemeClr val="dk1"/>
                </a:solidFill>
                <a:latin typeface="Quicksand"/>
                <a:ea typeface="Quicksand"/>
                <a:cs typeface="Quicksand"/>
                <a:sym typeface="Quicksand"/>
              </a:rPr>
              <a:t>from a scientific viewpoint</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Identify </a:t>
            </a:r>
            <a:r>
              <a:rPr b="1" lang="en-US" sz="1200">
                <a:solidFill>
                  <a:schemeClr val="dk1"/>
                </a:solidFill>
                <a:latin typeface="Quicksand"/>
                <a:ea typeface="Quicksand"/>
                <a:cs typeface="Quicksand"/>
                <a:sym typeface="Quicksand"/>
              </a:rPr>
              <a:t>constraints, uncertainties and caveats</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Contextualise</a:t>
            </a:r>
            <a:r>
              <a:rPr lang="en-US" sz="1200">
                <a:solidFill>
                  <a:schemeClr val="dk1"/>
                </a:solidFill>
                <a:latin typeface="Quicksand"/>
                <a:ea typeface="Quicksand"/>
                <a:cs typeface="Quicksand"/>
                <a:sym typeface="Quicksand"/>
              </a:rPr>
              <a:t> the FAIR and OS principles of specific domains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Identify </a:t>
            </a:r>
            <a:r>
              <a:rPr b="1" lang="en-US" sz="1200">
                <a:solidFill>
                  <a:schemeClr val="dk1"/>
                </a:solidFill>
                <a:latin typeface="Quicksand"/>
                <a:ea typeface="Quicksand"/>
                <a:cs typeface="Quicksand"/>
                <a:sym typeface="Quicksand"/>
              </a:rPr>
              <a:t>strengths and weaknesses </a:t>
            </a:r>
            <a:r>
              <a:rPr lang="en-US" sz="1200">
                <a:solidFill>
                  <a:schemeClr val="dk1"/>
                </a:solidFill>
                <a:latin typeface="Quicksand"/>
                <a:ea typeface="Quicksand"/>
                <a:cs typeface="Quicksand"/>
                <a:sym typeface="Quicksand"/>
              </a:rPr>
              <a:t>in how OS is applied</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Identify </a:t>
            </a:r>
            <a:r>
              <a:rPr b="1" lang="en-US" sz="1200">
                <a:solidFill>
                  <a:schemeClr val="dk1"/>
                </a:solidFill>
                <a:latin typeface="Quicksand"/>
                <a:ea typeface="Quicksand"/>
                <a:cs typeface="Quicksand"/>
                <a:sym typeface="Quicksand"/>
              </a:rPr>
              <a:t>needs of change </a:t>
            </a:r>
            <a:r>
              <a:rPr lang="en-US" sz="1200">
                <a:solidFill>
                  <a:schemeClr val="dk1"/>
                </a:solidFill>
                <a:latin typeface="Quicksand"/>
                <a:ea typeface="Quicksand"/>
                <a:cs typeface="Quicksand"/>
                <a:sym typeface="Quicksand"/>
              </a:rPr>
              <a:t>in OS policy or practice in relevant research domains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Ensure all actors are </a:t>
            </a:r>
            <a:r>
              <a:rPr b="1" lang="en-US" sz="1200">
                <a:solidFill>
                  <a:schemeClr val="dk1"/>
                </a:solidFill>
                <a:latin typeface="Quicksand"/>
                <a:ea typeface="Quicksand"/>
                <a:cs typeface="Quicksand"/>
                <a:sym typeface="Quicksand"/>
              </a:rPr>
              <a:t>engaged in co-creation actions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1"/>
          <p:cNvSpPr txBox="1"/>
          <p:nvPr>
            <p:ph type="title"/>
          </p:nvPr>
        </p:nvSpPr>
        <p:spPr>
          <a:xfrm>
            <a:off x="831949" y="206553"/>
            <a:ext cx="712244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Key Messages</a:t>
            </a:r>
            <a:endParaRPr/>
          </a:p>
        </p:txBody>
      </p:sp>
      <p:sp>
        <p:nvSpPr>
          <p:cNvPr id="285" name="Google Shape;285;p11"/>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286" name="Google Shape;286;p11"/>
          <p:cNvGrpSpPr/>
          <p:nvPr/>
        </p:nvGrpSpPr>
        <p:grpSpPr>
          <a:xfrm>
            <a:off x="10737275" y="365129"/>
            <a:ext cx="838181" cy="1012352"/>
            <a:chOff x="691889" y="1701873"/>
            <a:chExt cx="1241058" cy="1498946"/>
          </a:xfrm>
        </p:grpSpPr>
        <p:sp>
          <p:nvSpPr>
            <p:cNvPr id="287" name="Google Shape;287;p11"/>
            <p:cNvSpPr/>
            <p:nvPr/>
          </p:nvSpPr>
          <p:spPr>
            <a:xfrm>
              <a:off x="691889" y="1701873"/>
              <a:ext cx="1241058" cy="670631"/>
            </a:xfrm>
            <a:prstGeom prst="rect">
              <a:avLst/>
            </a:prstGeom>
            <a:solidFill>
              <a:srgbClr val="0170C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88" name="Google Shape;288;p11"/>
            <p:cNvSpPr/>
            <p:nvPr/>
          </p:nvSpPr>
          <p:spPr>
            <a:xfrm>
              <a:off x="1031929" y="2765801"/>
              <a:ext cx="435018" cy="435018"/>
            </a:xfrm>
            <a:prstGeom prst="ellipse">
              <a:avLst/>
            </a:prstGeom>
            <a:solidFill>
              <a:srgbClr val="0170C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289" name="Google Shape;289;p11"/>
            <p:cNvCxnSpPr/>
            <p:nvPr/>
          </p:nvCxnSpPr>
          <p:spPr>
            <a:xfrm>
              <a:off x="1249439" y="2448429"/>
              <a:ext cx="0" cy="362075"/>
            </a:xfrm>
            <a:prstGeom prst="straightConnector1">
              <a:avLst/>
            </a:prstGeom>
            <a:noFill/>
            <a:ln cap="flat" cmpd="sng" w="25400">
              <a:solidFill>
                <a:srgbClr val="0170C1"/>
              </a:solidFill>
              <a:prstDash val="dot"/>
              <a:miter lim="800000"/>
              <a:headEnd len="med" w="med" type="triangle"/>
              <a:tailEnd len="sm" w="sm" type="none"/>
            </a:ln>
          </p:spPr>
        </p:cxnSp>
        <p:sp>
          <p:nvSpPr>
            <p:cNvPr id="290" name="Google Shape;290;p11"/>
            <p:cNvSpPr txBox="1"/>
            <p:nvPr/>
          </p:nvSpPr>
          <p:spPr>
            <a:xfrm>
              <a:off x="814197" y="1864823"/>
              <a:ext cx="921383" cy="36456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000">
                  <a:solidFill>
                    <a:srgbClr val="FFFFFF"/>
                  </a:solidFill>
                  <a:latin typeface="Quicksand"/>
                  <a:ea typeface="Quicksand"/>
                  <a:cs typeface="Quicksand"/>
                  <a:sym typeface="Quicksand"/>
                </a:rPr>
                <a:t>Design</a:t>
              </a:r>
              <a:endParaRPr b="1" sz="1000">
                <a:solidFill>
                  <a:srgbClr val="FFFFFF"/>
                </a:solidFill>
                <a:latin typeface="Quicksand"/>
                <a:ea typeface="Quicksand"/>
                <a:cs typeface="Quicksand"/>
                <a:sym typeface="Quicksand"/>
              </a:endParaRPr>
            </a:p>
          </p:txBody>
        </p:sp>
        <p:sp>
          <p:nvSpPr>
            <p:cNvPr id="291" name="Google Shape;291;p11"/>
            <p:cNvSpPr/>
            <p:nvPr/>
          </p:nvSpPr>
          <p:spPr>
            <a:xfrm>
              <a:off x="1169211" y="2879464"/>
              <a:ext cx="156939" cy="207692"/>
            </a:xfrm>
            <a:custGeom>
              <a:rect b="b" l="l" r="r" t="t"/>
              <a:pathLst>
                <a:path extrusionOk="0" h="3240000" w="2448272">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292" name="Google Shape;292;p11"/>
          <p:cNvGrpSpPr/>
          <p:nvPr/>
        </p:nvGrpSpPr>
        <p:grpSpPr>
          <a:xfrm>
            <a:off x="9746241" y="365496"/>
            <a:ext cx="1031007" cy="1003264"/>
            <a:chOff x="1613990" y="2924958"/>
            <a:chExt cx="1977469" cy="1948594"/>
          </a:xfrm>
        </p:grpSpPr>
        <p:sp>
          <p:nvSpPr>
            <p:cNvPr id="293" name="Google Shape;293;p11"/>
            <p:cNvSpPr/>
            <p:nvPr/>
          </p:nvSpPr>
          <p:spPr>
            <a:xfrm rot="-5400002">
              <a:off x="2126989" y="2411960"/>
              <a:ext cx="874801" cy="1900799"/>
            </a:xfrm>
            <a:prstGeom prst="round2SameRect">
              <a:avLst>
                <a:gd fmla="val 50000" name="adj1"/>
                <a:gd fmla="val 0" name="adj2"/>
              </a:avLst>
            </a:prstGeom>
            <a:solidFill>
              <a:srgbClr val="FFC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4" name="Google Shape;294;p11"/>
            <p:cNvSpPr/>
            <p:nvPr/>
          </p:nvSpPr>
          <p:spPr>
            <a:xfrm>
              <a:off x="2457760" y="4307360"/>
              <a:ext cx="566192" cy="566192"/>
            </a:xfrm>
            <a:prstGeom prst="ellipse">
              <a:avLst/>
            </a:prstGeom>
            <a:solidFill>
              <a:srgbClr val="FFC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295" name="Google Shape;295;p11"/>
            <p:cNvCxnSpPr/>
            <p:nvPr/>
          </p:nvCxnSpPr>
          <p:spPr>
            <a:xfrm>
              <a:off x="2740856" y="3874870"/>
              <a:ext cx="0" cy="427219"/>
            </a:xfrm>
            <a:prstGeom prst="straightConnector1">
              <a:avLst/>
            </a:prstGeom>
            <a:noFill/>
            <a:ln cap="flat" cmpd="sng" w="25400">
              <a:solidFill>
                <a:srgbClr val="FFC000"/>
              </a:solidFill>
              <a:prstDash val="dot"/>
              <a:miter lim="800000"/>
              <a:headEnd len="med" w="med" type="triangle"/>
              <a:tailEnd len="sm" w="sm" type="none"/>
            </a:ln>
          </p:spPr>
        </p:cxnSp>
        <p:sp>
          <p:nvSpPr>
            <p:cNvPr id="296" name="Google Shape;296;p11"/>
            <p:cNvSpPr txBox="1"/>
            <p:nvPr/>
          </p:nvSpPr>
          <p:spPr>
            <a:xfrm>
              <a:off x="1977443" y="3139395"/>
              <a:ext cx="1614016" cy="47822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000">
                  <a:solidFill>
                    <a:srgbClr val="FFFFFF"/>
                  </a:solidFill>
                  <a:latin typeface="Quicksand"/>
                  <a:ea typeface="Quicksand"/>
                  <a:cs typeface="Quicksand"/>
                  <a:sym typeface="Quicksand"/>
                </a:rPr>
                <a:t>Discover</a:t>
              </a:r>
              <a:endParaRPr b="1" sz="1000">
                <a:solidFill>
                  <a:srgbClr val="FFFFFF"/>
                </a:solidFill>
                <a:latin typeface="Quicksand"/>
                <a:ea typeface="Quicksand"/>
                <a:cs typeface="Quicksand"/>
                <a:sym typeface="Quicksand"/>
              </a:endParaRPr>
            </a:p>
          </p:txBody>
        </p:sp>
        <p:sp>
          <p:nvSpPr>
            <p:cNvPr id="297" name="Google Shape;297;p11"/>
            <p:cNvSpPr/>
            <p:nvPr/>
          </p:nvSpPr>
          <p:spPr>
            <a:xfrm>
              <a:off x="2611447" y="4447214"/>
              <a:ext cx="258815" cy="258815"/>
            </a:xfrm>
            <a:custGeom>
              <a:rect b="b" l="l" r="r" t="t"/>
              <a:pathLst>
                <a:path extrusionOk="0" h="3240000" w="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298" name="Google Shape;298;p11"/>
          <p:cNvGrpSpPr/>
          <p:nvPr/>
        </p:nvGrpSpPr>
        <p:grpSpPr>
          <a:xfrm>
            <a:off x="9048618" y="363770"/>
            <a:ext cx="901101" cy="1016886"/>
            <a:chOff x="10486191" y="1638299"/>
            <a:chExt cx="1735218" cy="1958180"/>
          </a:xfrm>
        </p:grpSpPr>
        <p:sp>
          <p:nvSpPr>
            <p:cNvPr id="299" name="Google Shape;299;p11"/>
            <p:cNvSpPr/>
            <p:nvPr/>
          </p:nvSpPr>
          <p:spPr>
            <a:xfrm>
              <a:off x="11041593" y="3030287"/>
              <a:ext cx="566192" cy="566192"/>
            </a:xfrm>
            <a:prstGeom prst="ellipse">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00" name="Google Shape;300;p11"/>
            <p:cNvSpPr/>
            <p:nvPr/>
          </p:nvSpPr>
          <p:spPr>
            <a:xfrm>
              <a:off x="11150448" y="3182447"/>
              <a:ext cx="346793" cy="234899"/>
            </a:xfrm>
            <a:custGeom>
              <a:rect b="b" l="l" r="r" t="t"/>
              <a:pathLst>
                <a:path extrusionOk="0" h="2180445" w="3219104">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01" name="Google Shape;301;p11"/>
            <p:cNvSpPr/>
            <p:nvPr/>
          </p:nvSpPr>
          <p:spPr>
            <a:xfrm rot="-5400002">
              <a:off x="10916400" y="1208091"/>
              <a:ext cx="874800" cy="1735217"/>
            </a:xfrm>
            <a:prstGeom prst="round2SameRect">
              <a:avLst>
                <a:gd fmla="val 50000" name="adj1"/>
                <a:gd fmla="val 0" name="adj2"/>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302" name="Google Shape;302;p11"/>
            <p:cNvCxnSpPr/>
            <p:nvPr/>
          </p:nvCxnSpPr>
          <p:spPr>
            <a:xfrm>
              <a:off x="11324688" y="2597797"/>
              <a:ext cx="0" cy="427219"/>
            </a:xfrm>
            <a:prstGeom prst="straightConnector1">
              <a:avLst/>
            </a:prstGeom>
            <a:noFill/>
            <a:ln cap="flat" cmpd="sng" w="25400">
              <a:solidFill>
                <a:srgbClr val="7030A0"/>
              </a:solidFill>
              <a:prstDash val="dot"/>
              <a:miter lim="800000"/>
              <a:headEnd len="med" w="med" type="triangle"/>
              <a:tailEnd len="sm" w="sm" type="none"/>
            </a:ln>
          </p:spPr>
        </p:cxnSp>
        <p:sp>
          <p:nvSpPr>
            <p:cNvPr id="303" name="Google Shape;303;p11"/>
            <p:cNvSpPr txBox="1"/>
            <p:nvPr/>
          </p:nvSpPr>
          <p:spPr>
            <a:xfrm>
              <a:off x="10725081" y="1859355"/>
              <a:ext cx="1348584" cy="47413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1000"/>
                <a:buFont typeface="Quicksand"/>
                <a:buNone/>
              </a:pPr>
              <a:r>
                <a:rPr b="1" i="0" lang="en-US" sz="1000" u="none" cap="none" strike="noStrike">
                  <a:solidFill>
                    <a:srgbClr val="FFFFFF"/>
                  </a:solidFill>
                  <a:latin typeface="Quicksand"/>
                  <a:ea typeface="Quicksand"/>
                  <a:cs typeface="Quicksand"/>
                  <a:sym typeface="Quicksand"/>
                </a:rPr>
                <a:t>Prepare</a:t>
              </a:r>
              <a:endParaRPr b="1" i="0" sz="1000" u="none" cap="none" strike="noStrike">
                <a:solidFill>
                  <a:srgbClr val="FFFFFF"/>
                </a:solidFill>
                <a:latin typeface="Quicksand"/>
                <a:ea typeface="Quicksand"/>
                <a:cs typeface="Quicksand"/>
                <a:sym typeface="Quicksand"/>
              </a:endParaRPr>
            </a:p>
          </p:txBody>
        </p:sp>
      </p:grpSp>
      <p:sp>
        <p:nvSpPr>
          <p:cNvPr id="304" name="Google Shape;304;p11"/>
          <p:cNvSpPr txBox="1"/>
          <p:nvPr/>
        </p:nvSpPr>
        <p:spPr>
          <a:xfrm>
            <a:off x="735564" y="1345145"/>
            <a:ext cx="11151943" cy="4616648"/>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1400"/>
              <a:buFont typeface="Century Gothic"/>
              <a:buAutoNum type="arabicPeriod"/>
            </a:pPr>
            <a:r>
              <a:rPr lang="en-US" sz="1400">
                <a:solidFill>
                  <a:schemeClr val="dk1"/>
                </a:solidFill>
                <a:latin typeface="Quicksand"/>
                <a:ea typeface="Quicksand"/>
                <a:cs typeface="Quicksand"/>
                <a:sym typeface="Quicksand"/>
              </a:rPr>
              <a:t>Open science is essential for </a:t>
            </a:r>
            <a:r>
              <a:rPr b="1" lang="en-US" sz="1400">
                <a:solidFill>
                  <a:schemeClr val="dk1"/>
                </a:solidFill>
                <a:latin typeface="Quicksand"/>
                <a:ea typeface="Quicksand"/>
                <a:cs typeface="Quicksand"/>
                <a:sym typeface="Quicksand"/>
              </a:rPr>
              <a:t>advancing research and innovation</a:t>
            </a:r>
            <a:endParaRPr/>
          </a:p>
          <a:p>
            <a:pPr indent="-342900" lvl="0" marL="342900" marR="0" rtl="0" algn="l">
              <a:spcBef>
                <a:spcPts val="600"/>
              </a:spcBef>
              <a:spcAft>
                <a:spcPts val="0"/>
              </a:spcAft>
              <a:buClr>
                <a:schemeClr val="dk1"/>
              </a:buClr>
              <a:buSzPts val="1400"/>
              <a:buFont typeface="Century Gothic"/>
              <a:buAutoNum type="arabicPeriod"/>
            </a:pPr>
            <a:r>
              <a:rPr lang="en-US" sz="1400">
                <a:solidFill>
                  <a:schemeClr val="dk1"/>
                </a:solidFill>
                <a:latin typeface="Quicksand"/>
                <a:ea typeface="Quicksand"/>
                <a:cs typeface="Quicksand"/>
                <a:sym typeface="Quicksand"/>
              </a:rPr>
              <a:t>Open science is the </a:t>
            </a:r>
            <a:r>
              <a:rPr b="1" lang="en-US" sz="1400">
                <a:solidFill>
                  <a:schemeClr val="dk1"/>
                </a:solidFill>
                <a:latin typeface="Quicksand"/>
                <a:ea typeface="Quicksand"/>
                <a:cs typeface="Quicksand"/>
                <a:sym typeface="Quicksand"/>
              </a:rPr>
              <a:t>new normal</a:t>
            </a:r>
            <a:endParaRPr/>
          </a:p>
          <a:p>
            <a:pPr indent="-342900" lvl="0" marL="342900" marR="0" rtl="0" algn="l">
              <a:spcBef>
                <a:spcPts val="600"/>
              </a:spcBef>
              <a:spcAft>
                <a:spcPts val="0"/>
              </a:spcAft>
              <a:buClr>
                <a:schemeClr val="dk1"/>
              </a:buClr>
              <a:buSzPts val="1400"/>
              <a:buFont typeface="Century Gothic"/>
              <a:buAutoNum type="arabicPeriod"/>
            </a:pPr>
            <a:r>
              <a:rPr lang="en-US" sz="1400">
                <a:solidFill>
                  <a:schemeClr val="dk1"/>
                </a:solidFill>
                <a:latin typeface="Quicksand"/>
                <a:ea typeface="Quicksand"/>
                <a:cs typeface="Quicksand"/>
                <a:sym typeface="Quicksand"/>
              </a:rPr>
              <a:t> Open science is a </a:t>
            </a:r>
            <a:r>
              <a:rPr b="1" lang="en-US" sz="1400">
                <a:solidFill>
                  <a:schemeClr val="dk1"/>
                </a:solidFill>
                <a:latin typeface="Quicksand"/>
                <a:ea typeface="Quicksand"/>
                <a:cs typeface="Quicksand"/>
                <a:sym typeface="Quicksand"/>
              </a:rPr>
              <a:t>multi-stakeholder endeavour</a:t>
            </a:r>
            <a:endParaRPr b="1" sz="1400">
              <a:solidFill>
                <a:schemeClr val="dk1"/>
              </a:solidFill>
              <a:latin typeface="Quicksand"/>
              <a:ea typeface="Quicksand"/>
              <a:cs typeface="Quicksand"/>
              <a:sym typeface="Quicksand"/>
            </a:endParaRPr>
          </a:p>
          <a:p>
            <a:pPr indent="-342900" lvl="0" marL="342900" marR="0" rtl="0" algn="l">
              <a:spcBef>
                <a:spcPts val="600"/>
              </a:spcBef>
              <a:spcAft>
                <a:spcPts val="0"/>
              </a:spcAft>
              <a:buClr>
                <a:schemeClr val="dk1"/>
              </a:buClr>
              <a:buSzPts val="1400"/>
              <a:buFont typeface="Century Gothic"/>
              <a:buAutoNum type="arabicPeriod"/>
            </a:pPr>
            <a:r>
              <a:rPr lang="en-US" sz="1400">
                <a:solidFill>
                  <a:schemeClr val="dk1"/>
                </a:solidFill>
                <a:latin typeface="Quicksand"/>
                <a:ea typeface="Quicksand"/>
                <a:cs typeface="Quicksand"/>
                <a:sym typeface="Quicksand"/>
              </a:rPr>
              <a:t>Open science  leads to more </a:t>
            </a:r>
            <a:r>
              <a:rPr b="1" lang="en-US" sz="1400">
                <a:solidFill>
                  <a:schemeClr val="dk1"/>
                </a:solidFill>
                <a:latin typeface="Quicksand"/>
                <a:ea typeface="Quicksand"/>
                <a:cs typeface="Quicksand"/>
                <a:sym typeface="Quicksand"/>
              </a:rPr>
              <a:t>transparency, reproducibility, reliability and accountability</a:t>
            </a:r>
            <a:endParaRPr/>
          </a:p>
          <a:p>
            <a:pPr indent="-342900" lvl="0" marL="342900" marR="0" rtl="0" algn="l">
              <a:spcBef>
                <a:spcPts val="600"/>
              </a:spcBef>
              <a:spcAft>
                <a:spcPts val="0"/>
              </a:spcAft>
              <a:buClr>
                <a:schemeClr val="dk1"/>
              </a:buClr>
              <a:buSzPts val="1400"/>
              <a:buFont typeface="Century Gothic"/>
              <a:buAutoNum type="arabicPeriod"/>
            </a:pPr>
            <a:r>
              <a:rPr lang="en-US" sz="1400">
                <a:solidFill>
                  <a:schemeClr val="dk1"/>
                </a:solidFill>
                <a:latin typeface="Quicksand"/>
                <a:ea typeface="Quicksand"/>
                <a:cs typeface="Quicksand"/>
                <a:sym typeface="Quicksand"/>
              </a:rPr>
              <a:t>There are </a:t>
            </a:r>
            <a:r>
              <a:rPr b="1" lang="en-US" sz="1400">
                <a:solidFill>
                  <a:schemeClr val="dk1"/>
                </a:solidFill>
                <a:latin typeface="Quicksand"/>
                <a:ea typeface="Quicksand"/>
                <a:cs typeface="Quicksand"/>
                <a:sym typeface="Quicksand"/>
              </a:rPr>
              <a:t>challenges </a:t>
            </a:r>
            <a:r>
              <a:rPr lang="en-US" sz="1400">
                <a:solidFill>
                  <a:schemeClr val="dk1"/>
                </a:solidFill>
                <a:latin typeface="Quicksand"/>
                <a:ea typeface="Quicksand"/>
                <a:cs typeface="Quicksand"/>
                <a:sym typeface="Quicksand"/>
              </a:rPr>
              <a:t>to implementing open science, but there are </a:t>
            </a:r>
            <a:r>
              <a:rPr b="1" lang="en-US" sz="1400">
                <a:solidFill>
                  <a:schemeClr val="dk1"/>
                </a:solidFill>
                <a:latin typeface="Quicksand"/>
                <a:ea typeface="Quicksand"/>
                <a:cs typeface="Quicksand"/>
                <a:sym typeface="Quicksand"/>
              </a:rPr>
              <a:t>ways to overcome </a:t>
            </a:r>
            <a:r>
              <a:rPr lang="en-US" sz="1400">
                <a:solidFill>
                  <a:schemeClr val="dk1"/>
                </a:solidFill>
                <a:latin typeface="Quicksand"/>
                <a:ea typeface="Quicksand"/>
                <a:cs typeface="Quicksand"/>
                <a:sym typeface="Quicksand"/>
              </a:rPr>
              <a:t>them</a:t>
            </a:r>
            <a:endParaRPr/>
          </a:p>
          <a:p>
            <a:pPr indent="-342900" lvl="0" marL="342900" marR="0" rtl="0" algn="l">
              <a:spcBef>
                <a:spcPts val="600"/>
              </a:spcBef>
              <a:spcAft>
                <a:spcPts val="0"/>
              </a:spcAft>
              <a:buClr>
                <a:schemeClr val="dk1"/>
              </a:buClr>
              <a:buSzPts val="1400"/>
              <a:buFont typeface="Century Gothic"/>
              <a:buAutoNum type="arabicPeriod"/>
            </a:pPr>
            <a:r>
              <a:rPr b="1" lang="en-US" sz="1400">
                <a:solidFill>
                  <a:schemeClr val="dk1"/>
                </a:solidFill>
                <a:latin typeface="Quicksand"/>
                <a:ea typeface="Quicksand"/>
                <a:cs typeface="Quicksand"/>
                <a:sym typeface="Quicksand"/>
              </a:rPr>
              <a:t>Policy</a:t>
            </a:r>
            <a:r>
              <a:rPr lang="en-US" sz="1400">
                <a:solidFill>
                  <a:schemeClr val="dk1"/>
                </a:solidFill>
                <a:latin typeface="Quicksand"/>
                <a:ea typeface="Quicksand"/>
                <a:cs typeface="Quicksand"/>
                <a:sym typeface="Quicksand"/>
              </a:rPr>
              <a:t> plays a critical role in supporting open science</a:t>
            </a:r>
            <a:endParaRPr/>
          </a:p>
          <a:p>
            <a:pPr indent="-342900" lvl="0" marL="342900" marR="0" rtl="0" algn="l">
              <a:spcBef>
                <a:spcPts val="600"/>
              </a:spcBef>
              <a:spcAft>
                <a:spcPts val="0"/>
              </a:spcAft>
              <a:buClr>
                <a:schemeClr val="dk1"/>
              </a:buClr>
              <a:buSzPts val="1400"/>
              <a:buFont typeface="Century Gothic"/>
              <a:buAutoNum type="arabicPeriod"/>
            </a:pPr>
            <a:r>
              <a:rPr lang="en-US" sz="1400">
                <a:solidFill>
                  <a:schemeClr val="dk1"/>
                </a:solidFill>
                <a:latin typeface="Quicksand"/>
                <a:ea typeface="Quicksand"/>
                <a:cs typeface="Quicksand"/>
                <a:sym typeface="Quicksand"/>
              </a:rPr>
              <a:t>What can Policy Makers do for Open Science to </a:t>
            </a:r>
            <a:r>
              <a:rPr b="1" lang="en-US" sz="1400">
                <a:solidFill>
                  <a:schemeClr val="dk1"/>
                </a:solidFill>
                <a:latin typeface="Quicksand"/>
                <a:ea typeface="Quicksand"/>
                <a:cs typeface="Quicksand"/>
                <a:sym typeface="Quicksand"/>
              </a:rPr>
              <a:t>succeed</a:t>
            </a:r>
            <a:endParaRPr/>
          </a:p>
          <a:p>
            <a:pPr indent="-342900" lvl="0" marL="342900" marR="0" rtl="0" algn="l">
              <a:spcBef>
                <a:spcPts val="600"/>
              </a:spcBef>
              <a:spcAft>
                <a:spcPts val="0"/>
              </a:spcAft>
              <a:buClr>
                <a:schemeClr val="dk1"/>
              </a:buClr>
              <a:buSzPts val="1400"/>
              <a:buFont typeface="Century Gothic"/>
              <a:buAutoNum type="arabicPeriod"/>
            </a:pPr>
            <a:r>
              <a:rPr lang="en-US" sz="1400">
                <a:solidFill>
                  <a:schemeClr val="dk1"/>
                </a:solidFill>
                <a:latin typeface="Quicksand"/>
                <a:ea typeface="Quicksand"/>
                <a:cs typeface="Quicksand"/>
                <a:sym typeface="Quicksand"/>
              </a:rPr>
              <a:t>Policy Makers need to </a:t>
            </a:r>
            <a:r>
              <a:rPr b="1" lang="en-US" sz="1400">
                <a:solidFill>
                  <a:schemeClr val="dk1"/>
                </a:solidFill>
                <a:latin typeface="Quicksand"/>
                <a:ea typeface="Quicksand"/>
                <a:cs typeface="Quicksand"/>
                <a:sym typeface="Quicksand"/>
              </a:rPr>
              <a:t>invest in new competencies </a:t>
            </a:r>
            <a:r>
              <a:rPr lang="en-US" sz="1400">
                <a:solidFill>
                  <a:schemeClr val="dk1"/>
                </a:solidFill>
                <a:latin typeface="Quicksand"/>
                <a:ea typeface="Quicksand"/>
                <a:cs typeface="Quicksand"/>
                <a:sym typeface="Quicksand"/>
              </a:rPr>
              <a:t>in Open Science and related professional profiles and careers</a:t>
            </a:r>
            <a:endParaRPr/>
          </a:p>
          <a:p>
            <a:pPr indent="-342900" lvl="0" marL="342900" marR="0" rtl="0" algn="l">
              <a:spcBef>
                <a:spcPts val="600"/>
              </a:spcBef>
              <a:spcAft>
                <a:spcPts val="0"/>
              </a:spcAft>
              <a:buClr>
                <a:schemeClr val="dk1"/>
              </a:buClr>
              <a:buSzPts val="1400"/>
              <a:buFont typeface="Century Gothic"/>
              <a:buAutoNum type="arabicPeriod"/>
            </a:pPr>
            <a:r>
              <a:rPr lang="en-US" sz="1400">
                <a:solidFill>
                  <a:schemeClr val="dk1"/>
                </a:solidFill>
                <a:latin typeface="Quicksand"/>
                <a:ea typeface="Quicksand"/>
                <a:cs typeface="Quicksand"/>
                <a:sym typeface="Quicksand"/>
              </a:rPr>
              <a:t>There are </a:t>
            </a:r>
            <a:r>
              <a:rPr b="1" lang="en-US" sz="1400">
                <a:solidFill>
                  <a:schemeClr val="dk1"/>
                </a:solidFill>
                <a:latin typeface="Quicksand"/>
                <a:ea typeface="Quicksand"/>
                <a:cs typeface="Quicksand"/>
                <a:sym typeface="Quicksand"/>
              </a:rPr>
              <a:t>costs associated with not supporting </a:t>
            </a:r>
            <a:r>
              <a:rPr lang="en-US" sz="1400">
                <a:solidFill>
                  <a:schemeClr val="dk1"/>
                </a:solidFill>
                <a:latin typeface="Quicksand"/>
                <a:ea typeface="Quicksand"/>
                <a:cs typeface="Quicksand"/>
                <a:sym typeface="Quicksand"/>
              </a:rPr>
              <a:t>open science and FAIR management of research outputs</a:t>
            </a:r>
            <a:endParaRPr/>
          </a:p>
          <a:p>
            <a:pPr indent="-342900" lvl="0" marL="342900" marR="0" rtl="0" algn="l">
              <a:spcBef>
                <a:spcPts val="600"/>
              </a:spcBef>
              <a:spcAft>
                <a:spcPts val="0"/>
              </a:spcAft>
              <a:buClr>
                <a:schemeClr val="dk1"/>
              </a:buClr>
              <a:buSzPts val="1400"/>
              <a:buFont typeface="Century Gothic"/>
              <a:buAutoNum type="arabicPeriod"/>
            </a:pPr>
            <a:r>
              <a:rPr lang="en-US" sz="1400">
                <a:solidFill>
                  <a:schemeClr val="dk1"/>
                </a:solidFill>
                <a:latin typeface="Quicksand"/>
                <a:ea typeface="Quicksand"/>
                <a:cs typeface="Quicksand"/>
                <a:sym typeface="Quicksand"/>
              </a:rPr>
              <a:t>Policy makers/civil servants/knowledge brokers can make use of OS outputs for </a:t>
            </a:r>
            <a:r>
              <a:rPr b="1" lang="en-US" sz="1400">
                <a:solidFill>
                  <a:schemeClr val="dk1"/>
                </a:solidFill>
                <a:latin typeface="Quicksand"/>
                <a:ea typeface="Quicksand"/>
                <a:cs typeface="Quicksand"/>
                <a:sym typeface="Quicksand"/>
              </a:rPr>
              <a:t>evidence-based decisions</a:t>
            </a:r>
            <a:endParaRPr/>
          </a:p>
          <a:p>
            <a:pPr indent="-342900" lvl="0" marL="342900" marR="0" rtl="0" algn="l">
              <a:spcBef>
                <a:spcPts val="600"/>
              </a:spcBef>
              <a:spcAft>
                <a:spcPts val="0"/>
              </a:spcAft>
              <a:buClr>
                <a:schemeClr val="dk1"/>
              </a:buClr>
              <a:buSzPts val="1400"/>
              <a:buFont typeface="Century Gothic"/>
              <a:buAutoNum type="arabicPeriod"/>
            </a:pPr>
            <a:r>
              <a:rPr lang="en-US" sz="1400">
                <a:solidFill>
                  <a:schemeClr val="dk1"/>
                </a:solidFill>
                <a:latin typeface="Quicksand"/>
                <a:ea typeface="Quicksand"/>
                <a:cs typeface="Quicksand"/>
                <a:sym typeface="Quicksand"/>
              </a:rPr>
              <a:t>There are many </a:t>
            </a:r>
            <a:r>
              <a:rPr b="1" lang="en-US" sz="1400">
                <a:solidFill>
                  <a:schemeClr val="dk1"/>
                </a:solidFill>
                <a:latin typeface="Quicksand"/>
                <a:ea typeface="Quicksand"/>
                <a:cs typeface="Quicksand"/>
                <a:sym typeface="Quicksand"/>
              </a:rPr>
              <a:t>successful examples on real-life scientific topics </a:t>
            </a:r>
            <a:r>
              <a:rPr lang="en-US" sz="1400">
                <a:solidFill>
                  <a:schemeClr val="dk1"/>
                </a:solidFill>
                <a:latin typeface="Quicksand"/>
                <a:ea typeface="Quicksand"/>
                <a:cs typeface="Quicksand"/>
                <a:sym typeface="Quicksand"/>
              </a:rPr>
              <a:t>with high societal impact of use OS in policy making.</a:t>
            </a:r>
            <a:endParaRPr/>
          </a:p>
          <a:p>
            <a:pPr indent="-342900" lvl="0" marL="342900" marR="0" rtl="0" algn="l">
              <a:spcBef>
                <a:spcPts val="600"/>
              </a:spcBef>
              <a:spcAft>
                <a:spcPts val="0"/>
              </a:spcAft>
              <a:buClr>
                <a:schemeClr val="dk1"/>
              </a:buClr>
              <a:buSzPts val="1400"/>
              <a:buFont typeface="Century Gothic"/>
              <a:buAutoNum type="arabicPeriod"/>
            </a:pPr>
            <a:r>
              <a:rPr lang="en-US" sz="1400">
                <a:solidFill>
                  <a:schemeClr val="dk1"/>
                </a:solidFill>
                <a:latin typeface="Quicksand"/>
                <a:ea typeface="Quicksand"/>
                <a:cs typeface="Quicksand"/>
                <a:sym typeface="Quicksand"/>
              </a:rPr>
              <a:t>Public organizations should develop </a:t>
            </a:r>
            <a:r>
              <a:rPr b="1" lang="en-US" sz="1400">
                <a:solidFill>
                  <a:schemeClr val="dk1"/>
                </a:solidFill>
                <a:latin typeface="Quicksand"/>
                <a:ea typeface="Quicksand"/>
                <a:cs typeface="Quicksand"/>
                <a:sym typeface="Quicksand"/>
              </a:rPr>
              <a:t>strategies for implementing open science policies </a:t>
            </a:r>
            <a:endParaRPr/>
          </a:p>
          <a:p>
            <a:pPr indent="-342900" lvl="0" marL="342900" marR="0" rtl="0" algn="l">
              <a:spcBef>
                <a:spcPts val="600"/>
              </a:spcBef>
              <a:spcAft>
                <a:spcPts val="0"/>
              </a:spcAft>
              <a:buClr>
                <a:schemeClr val="dk1"/>
              </a:buClr>
              <a:buSzPts val="1400"/>
              <a:buFont typeface="Century Gothic"/>
              <a:buAutoNum type="arabicPeriod"/>
            </a:pPr>
            <a:r>
              <a:rPr b="1" lang="en-US" sz="1400">
                <a:solidFill>
                  <a:schemeClr val="dk1"/>
                </a:solidFill>
                <a:latin typeface="Quicksand"/>
                <a:ea typeface="Quicksand"/>
                <a:cs typeface="Quicksand"/>
                <a:sym typeface="Quicksand"/>
              </a:rPr>
              <a:t>Scientists’ engagement </a:t>
            </a:r>
            <a:r>
              <a:rPr lang="en-US" sz="1400">
                <a:solidFill>
                  <a:schemeClr val="dk1"/>
                </a:solidFill>
                <a:latin typeface="Quicksand"/>
                <a:ea typeface="Quicksand"/>
                <a:cs typeface="Quicksand"/>
                <a:sym typeface="Quicksand"/>
              </a:rPr>
              <a:t>is key to effective and equitable evidence-informed decision-making</a:t>
            </a:r>
            <a:endParaRPr/>
          </a:p>
          <a:p>
            <a:pPr indent="-342900" lvl="0" marL="342900" marR="0" rtl="0" algn="l">
              <a:spcBef>
                <a:spcPts val="600"/>
              </a:spcBef>
              <a:spcAft>
                <a:spcPts val="0"/>
              </a:spcAft>
              <a:buClr>
                <a:schemeClr val="dk1"/>
              </a:buClr>
              <a:buSzPts val="1400"/>
              <a:buFont typeface="Century Gothic"/>
              <a:buAutoNum type="arabicPeriod"/>
            </a:pPr>
            <a:r>
              <a:rPr b="1" lang="en-US" sz="1400">
                <a:solidFill>
                  <a:schemeClr val="dk1"/>
                </a:solidFill>
                <a:latin typeface="Quicksand"/>
                <a:ea typeface="Quicksand"/>
                <a:cs typeface="Quicksand"/>
                <a:sym typeface="Quicksand"/>
              </a:rPr>
              <a:t>Ethical, Legal and Societal issues </a:t>
            </a:r>
            <a:r>
              <a:rPr lang="en-US" sz="1400">
                <a:solidFill>
                  <a:schemeClr val="dk1"/>
                </a:solidFill>
                <a:latin typeface="Quicksand"/>
                <a:ea typeface="Quicksand"/>
                <a:cs typeface="Quicksand"/>
                <a:sym typeface="Quicksand"/>
              </a:rPr>
              <a:t>are central to support Open Science. </a:t>
            </a:r>
            <a:endParaRPr/>
          </a:p>
          <a:p>
            <a:pPr indent="-342900" lvl="0" marL="342900" marR="0" rtl="0" algn="l">
              <a:spcBef>
                <a:spcPts val="600"/>
              </a:spcBef>
              <a:spcAft>
                <a:spcPts val="0"/>
              </a:spcAft>
              <a:buClr>
                <a:schemeClr val="dk1"/>
              </a:buClr>
              <a:buSzPts val="1400"/>
              <a:buFont typeface="Century Gothic"/>
              <a:buAutoNum type="arabicPeriod"/>
            </a:pPr>
            <a:r>
              <a:rPr b="1" lang="en-US" sz="1400">
                <a:solidFill>
                  <a:schemeClr val="dk1"/>
                </a:solidFill>
                <a:latin typeface="Quicksand"/>
                <a:ea typeface="Quicksand"/>
                <a:cs typeface="Quicksand"/>
                <a:sym typeface="Quicksand"/>
              </a:rPr>
              <a:t>Open Science-positive policies </a:t>
            </a:r>
            <a:r>
              <a:rPr lang="en-US" sz="1400">
                <a:solidFill>
                  <a:schemeClr val="dk1"/>
                </a:solidFill>
                <a:latin typeface="Quicksand"/>
                <a:ea typeface="Quicksand"/>
                <a:cs typeface="Quicksand"/>
                <a:sym typeface="Quicksand"/>
              </a:rPr>
              <a:t>can become the catalyst for change in </a:t>
            </a:r>
            <a:r>
              <a:rPr b="1" lang="en-US" sz="1400">
                <a:solidFill>
                  <a:schemeClr val="dk1"/>
                </a:solidFill>
                <a:latin typeface="Quicksand"/>
                <a:ea typeface="Quicksand"/>
                <a:cs typeface="Quicksand"/>
                <a:sym typeface="Quicksand"/>
              </a:rPr>
              <a:t>reward and hiring practices</a:t>
            </a:r>
            <a:r>
              <a:rPr lang="en-US" sz="1400">
                <a:solidFill>
                  <a:schemeClr val="dk1"/>
                </a:solidFill>
                <a:latin typeface="Quicksand"/>
                <a:ea typeface="Quicksand"/>
                <a:cs typeface="Quicksand"/>
                <a:sym typeface="Quicksand"/>
              </a:rPr>
              <a:t>, as well as </a:t>
            </a:r>
            <a:r>
              <a:rPr b="1" lang="en-US" sz="1400">
                <a:solidFill>
                  <a:schemeClr val="dk1"/>
                </a:solidFill>
                <a:latin typeface="Quicksand"/>
                <a:ea typeface="Quicksand"/>
                <a:cs typeface="Quicksand"/>
                <a:sym typeface="Quicksand"/>
              </a:rPr>
              <a:t>responsible research assessment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grpSp>
        <p:nvGrpSpPr>
          <p:cNvPr id="310" name="Google Shape;310;p12"/>
          <p:cNvGrpSpPr/>
          <p:nvPr/>
        </p:nvGrpSpPr>
        <p:grpSpPr>
          <a:xfrm>
            <a:off x="10942530" y="392926"/>
            <a:ext cx="987639" cy="1120663"/>
            <a:chOff x="486428" y="1758001"/>
            <a:chExt cx="1522713" cy="1727805"/>
          </a:xfrm>
        </p:grpSpPr>
        <p:grpSp>
          <p:nvGrpSpPr>
            <p:cNvPr id="311" name="Google Shape;311;p12"/>
            <p:cNvGrpSpPr/>
            <p:nvPr/>
          </p:nvGrpSpPr>
          <p:grpSpPr>
            <a:xfrm>
              <a:off x="486428" y="1758001"/>
              <a:ext cx="1522713" cy="1727805"/>
              <a:chOff x="1613987" y="2716735"/>
              <a:chExt cx="1900801" cy="2156817"/>
            </a:xfrm>
          </p:grpSpPr>
          <p:sp>
            <p:nvSpPr>
              <p:cNvPr id="312" name="Google Shape;312;p12"/>
              <p:cNvSpPr/>
              <p:nvPr/>
            </p:nvSpPr>
            <p:spPr>
              <a:xfrm rot="-5400002">
                <a:off x="2126989" y="2411958"/>
                <a:ext cx="874799" cy="1900799"/>
              </a:xfrm>
              <a:prstGeom prst="round2SameRect">
                <a:avLst>
                  <a:gd fmla="val 50000" name="adj1"/>
                  <a:gd fmla="val 0" name="adj2"/>
                </a:avLst>
              </a:prstGeom>
              <a:solidFill>
                <a:srgbClr val="92D0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13" name="Google Shape;313;p12"/>
              <p:cNvSpPr/>
              <p:nvPr/>
            </p:nvSpPr>
            <p:spPr>
              <a:xfrm>
                <a:off x="2457760" y="4307360"/>
                <a:ext cx="566192" cy="566192"/>
              </a:xfrm>
              <a:prstGeom prst="ellipse">
                <a:avLst/>
              </a:prstGeom>
              <a:solidFill>
                <a:srgbClr val="92D0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314" name="Google Shape;314;p12"/>
              <p:cNvCxnSpPr/>
              <p:nvPr/>
            </p:nvCxnSpPr>
            <p:spPr>
              <a:xfrm>
                <a:off x="2740856" y="3874870"/>
                <a:ext cx="0" cy="427219"/>
              </a:xfrm>
              <a:prstGeom prst="straightConnector1">
                <a:avLst/>
              </a:prstGeom>
              <a:noFill/>
              <a:ln cap="flat" cmpd="sng" w="25400">
                <a:solidFill>
                  <a:srgbClr val="92D050"/>
                </a:solidFill>
                <a:prstDash val="dot"/>
                <a:miter lim="800000"/>
                <a:headEnd len="med" w="med" type="triangle"/>
                <a:tailEnd len="sm" w="sm" type="none"/>
              </a:ln>
            </p:spPr>
          </p:cxnSp>
          <p:sp>
            <p:nvSpPr>
              <p:cNvPr id="315" name="Google Shape;315;p12"/>
              <p:cNvSpPr txBox="1"/>
              <p:nvPr/>
            </p:nvSpPr>
            <p:spPr>
              <a:xfrm>
                <a:off x="2057157" y="3146357"/>
                <a:ext cx="1406849" cy="4738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1000"/>
                  <a:buFont typeface="Quicksand"/>
                  <a:buNone/>
                </a:pPr>
                <a:r>
                  <a:rPr b="1" lang="en-US" sz="1000">
                    <a:solidFill>
                      <a:srgbClr val="FFFFFF"/>
                    </a:solidFill>
                    <a:latin typeface="Quicksand"/>
                    <a:ea typeface="Quicksand"/>
                    <a:cs typeface="Quicksand"/>
                    <a:sym typeface="Quicksand"/>
                  </a:rPr>
                  <a:t>Produce</a:t>
                </a:r>
                <a:endParaRPr b="1" sz="1000">
                  <a:solidFill>
                    <a:srgbClr val="FFFFFF"/>
                  </a:solidFill>
                  <a:latin typeface="Quicksand"/>
                  <a:ea typeface="Quicksand"/>
                  <a:cs typeface="Quicksand"/>
                  <a:sym typeface="Quicksand"/>
                </a:endParaRPr>
              </a:p>
            </p:txBody>
          </p:sp>
          <p:sp>
            <p:nvSpPr>
              <p:cNvPr id="316" name="Google Shape;316;p12"/>
              <p:cNvSpPr/>
              <p:nvPr/>
            </p:nvSpPr>
            <p:spPr>
              <a:xfrm>
                <a:off x="1613987" y="2716735"/>
                <a:ext cx="381257" cy="132556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317" name="Google Shape;317;p12"/>
            <p:cNvSpPr/>
            <p:nvPr/>
          </p:nvSpPr>
          <p:spPr>
            <a:xfrm flipH="1">
              <a:off x="1262602" y="3168688"/>
              <a:ext cx="241624" cy="199326"/>
            </a:xfrm>
            <a:custGeom>
              <a:rect b="b" l="l" r="r" t="t"/>
              <a:pathLst>
                <a:path extrusionOk="0" h="2654282" w="3217557">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318" name="Google Shape;318;p12"/>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319" name="Google Shape;319;p12"/>
          <p:cNvGrpSpPr/>
          <p:nvPr/>
        </p:nvGrpSpPr>
        <p:grpSpPr>
          <a:xfrm>
            <a:off x="10339963" y="501237"/>
            <a:ext cx="819633" cy="1012352"/>
            <a:chOff x="719352" y="1701873"/>
            <a:chExt cx="1213595" cy="1498946"/>
          </a:xfrm>
        </p:grpSpPr>
        <p:sp>
          <p:nvSpPr>
            <p:cNvPr id="320" name="Google Shape;320;p12"/>
            <p:cNvSpPr/>
            <p:nvPr/>
          </p:nvSpPr>
          <p:spPr>
            <a:xfrm>
              <a:off x="719352" y="1701873"/>
              <a:ext cx="1213595" cy="670631"/>
            </a:xfrm>
            <a:prstGeom prst="rect">
              <a:avLst/>
            </a:prstGeom>
            <a:solidFill>
              <a:srgbClr val="0170C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21" name="Google Shape;321;p12"/>
            <p:cNvSpPr/>
            <p:nvPr/>
          </p:nvSpPr>
          <p:spPr>
            <a:xfrm>
              <a:off x="1101351" y="2765801"/>
              <a:ext cx="435018" cy="435018"/>
            </a:xfrm>
            <a:prstGeom prst="ellipse">
              <a:avLst/>
            </a:prstGeom>
            <a:solidFill>
              <a:srgbClr val="0170C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322" name="Google Shape;322;p12"/>
            <p:cNvCxnSpPr/>
            <p:nvPr/>
          </p:nvCxnSpPr>
          <p:spPr>
            <a:xfrm>
              <a:off x="1318861" y="2448429"/>
              <a:ext cx="0" cy="362075"/>
            </a:xfrm>
            <a:prstGeom prst="straightConnector1">
              <a:avLst/>
            </a:prstGeom>
            <a:noFill/>
            <a:ln cap="flat" cmpd="sng" w="25400">
              <a:solidFill>
                <a:srgbClr val="0170C1"/>
              </a:solidFill>
              <a:prstDash val="dot"/>
              <a:miter lim="800000"/>
              <a:headEnd len="med" w="med" type="triangle"/>
              <a:tailEnd len="sm" w="sm" type="none"/>
            </a:ln>
          </p:spPr>
        </p:cxnSp>
        <p:sp>
          <p:nvSpPr>
            <p:cNvPr id="323" name="Google Shape;323;p12"/>
            <p:cNvSpPr txBox="1"/>
            <p:nvPr/>
          </p:nvSpPr>
          <p:spPr>
            <a:xfrm>
              <a:off x="844842" y="1864824"/>
              <a:ext cx="921383" cy="36456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000">
                  <a:solidFill>
                    <a:srgbClr val="FFFFFF"/>
                  </a:solidFill>
                  <a:latin typeface="Quicksand"/>
                  <a:ea typeface="Quicksand"/>
                  <a:cs typeface="Quicksand"/>
                  <a:sym typeface="Quicksand"/>
                </a:rPr>
                <a:t>Design</a:t>
              </a:r>
              <a:endParaRPr b="1" sz="1000">
                <a:solidFill>
                  <a:srgbClr val="FFFFFF"/>
                </a:solidFill>
                <a:latin typeface="Quicksand"/>
                <a:ea typeface="Quicksand"/>
                <a:cs typeface="Quicksand"/>
                <a:sym typeface="Quicksand"/>
              </a:endParaRPr>
            </a:p>
          </p:txBody>
        </p:sp>
        <p:sp>
          <p:nvSpPr>
            <p:cNvPr id="324" name="Google Shape;324;p12"/>
            <p:cNvSpPr/>
            <p:nvPr/>
          </p:nvSpPr>
          <p:spPr>
            <a:xfrm>
              <a:off x="1238633" y="2879465"/>
              <a:ext cx="156939" cy="207692"/>
            </a:xfrm>
            <a:custGeom>
              <a:rect b="b" l="l" r="r" t="t"/>
              <a:pathLst>
                <a:path extrusionOk="0" h="3240000" w="2448272">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325" name="Google Shape;325;p12"/>
          <p:cNvGrpSpPr/>
          <p:nvPr/>
        </p:nvGrpSpPr>
        <p:grpSpPr>
          <a:xfrm>
            <a:off x="9337864" y="365129"/>
            <a:ext cx="1054683" cy="1139739"/>
            <a:chOff x="9363855" y="365129"/>
            <a:chExt cx="1054683" cy="1139739"/>
          </a:xfrm>
        </p:grpSpPr>
        <p:grpSp>
          <p:nvGrpSpPr>
            <p:cNvPr id="326" name="Google Shape;326;p12"/>
            <p:cNvGrpSpPr/>
            <p:nvPr/>
          </p:nvGrpSpPr>
          <p:grpSpPr>
            <a:xfrm>
              <a:off x="9387531" y="501604"/>
              <a:ext cx="1031007" cy="1003264"/>
              <a:chOff x="1613990" y="2924958"/>
              <a:chExt cx="1977469" cy="1948594"/>
            </a:xfrm>
          </p:grpSpPr>
          <p:sp>
            <p:nvSpPr>
              <p:cNvPr id="327" name="Google Shape;327;p12"/>
              <p:cNvSpPr/>
              <p:nvPr/>
            </p:nvSpPr>
            <p:spPr>
              <a:xfrm rot="-5400002">
                <a:off x="2126989" y="2411960"/>
                <a:ext cx="874801" cy="1900799"/>
              </a:xfrm>
              <a:prstGeom prst="round2SameRect">
                <a:avLst>
                  <a:gd fmla="val 50000" name="adj1"/>
                  <a:gd fmla="val 0" name="adj2"/>
                </a:avLst>
              </a:prstGeom>
              <a:solidFill>
                <a:srgbClr val="FFC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28" name="Google Shape;328;p12"/>
              <p:cNvSpPr/>
              <p:nvPr/>
            </p:nvSpPr>
            <p:spPr>
              <a:xfrm>
                <a:off x="2457760" y="4307360"/>
                <a:ext cx="566192" cy="566192"/>
              </a:xfrm>
              <a:prstGeom prst="ellipse">
                <a:avLst/>
              </a:prstGeom>
              <a:solidFill>
                <a:srgbClr val="FFC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329" name="Google Shape;329;p12"/>
              <p:cNvCxnSpPr/>
              <p:nvPr/>
            </p:nvCxnSpPr>
            <p:spPr>
              <a:xfrm>
                <a:off x="2740856" y="3874870"/>
                <a:ext cx="0" cy="427219"/>
              </a:xfrm>
              <a:prstGeom prst="straightConnector1">
                <a:avLst/>
              </a:prstGeom>
              <a:noFill/>
              <a:ln cap="flat" cmpd="sng" w="25400">
                <a:solidFill>
                  <a:srgbClr val="FFC000"/>
                </a:solidFill>
                <a:prstDash val="dot"/>
                <a:miter lim="800000"/>
                <a:headEnd len="med" w="med" type="triangle"/>
                <a:tailEnd len="sm" w="sm" type="none"/>
              </a:ln>
            </p:spPr>
          </p:cxnSp>
          <p:sp>
            <p:nvSpPr>
              <p:cNvPr id="330" name="Google Shape;330;p12"/>
              <p:cNvSpPr txBox="1"/>
              <p:nvPr/>
            </p:nvSpPr>
            <p:spPr>
              <a:xfrm>
                <a:off x="1977443" y="3139395"/>
                <a:ext cx="1614016" cy="47822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000">
                    <a:solidFill>
                      <a:srgbClr val="FFFFFF"/>
                    </a:solidFill>
                    <a:latin typeface="Quicksand"/>
                    <a:ea typeface="Quicksand"/>
                    <a:cs typeface="Quicksand"/>
                    <a:sym typeface="Quicksand"/>
                  </a:rPr>
                  <a:t>Discover</a:t>
                </a:r>
                <a:endParaRPr b="1" sz="1000">
                  <a:solidFill>
                    <a:srgbClr val="FFFFFF"/>
                  </a:solidFill>
                  <a:latin typeface="Quicksand"/>
                  <a:ea typeface="Quicksand"/>
                  <a:cs typeface="Quicksand"/>
                  <a:sym typeface="Quicksand"/>
                </a:endParaRPr>
              </a:p>
            </p:txBody>
          </p:sp>
          <p:sp>
            <p:nvSpPr>
              <p:cNvPr id="331" name="Google Shape;331;p12"/>
              <p:cNvSpPr/>
              <p:nvPr/>
            </p:nvSpPr>
            <p:spPr>
              <a:xfrm>
                <a:off x="2611447" y="4447214"/>
                <a:ext cx="258815" cy="258815"/>
              </a:xfrm>
              <a:custGeom>
                <a:rect b="b" l="l" r="r" t="t"/>
                <a:pathLst>
                  <a:path extrusionOk="0" h="3240000" w="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332" name="Google Shape;332;p12"/>
            <p:cNvSpPr/>
            <p:nvPr/>
          </p:nvSpPr>
          <p:spPr>
            <a:xfrm>
              <a:off x="9363855" y="365129"/>
              <a:ext cx="276480" cy="64031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333" name="Google Shape;333;p12"/>
          <p:cNvSpPr txBox="1"/>
          <p:nvPr/>
        </p:nvSpPr>
        <p:spPr>
          <a:xfrm>
            <a:off x="713809" y="1762698"/>
            <a:ext cx="10639991" cy="4268733"/>
          </a:xfrm>
          <a:prstGeom prst="rect">
            <a:avLst/>
          </a:prstGeom>
          <a:noFill/>
          <a:ln>
            <a:noFill/>
          </a:ln>
        </p:spPr>
        <p:txBody>
          <a:bodyPr anchorCtr="0" anchor="t" bIns="45700" lIns="91425" spcFirstLastPara="1" rIns="91425" wrap="square" tIns="45700">
            <a:normAutofit fontScale="95000"/>
          </a:bodyPr>
          <a:lstStyle/>
          <a:p>
            <a:pPr indent="-126036" lvl="0" marL="228589" marR="0" rtl="0" algn="l">
              <a:lnSpc>
                <a:spcPct val="90000"/>
              </a:lnSpc>
              <a:spcBef>
                <a:spcPts val="0"/>
              </a:spcBef>
              <a:spcAft>
                <a:spcPts val="0"/>
              </a:spcAft>
              <a:buClr>
                <a:schemeClr val="dk1"/>
              </a:buClr>
              <a:buSzPct val="100000"/>
              <a:buFont typeface="Arial"/>
              <a:buNone/>
            </a:pPr>
            <a:r>
              <a:t/>
            </a:r>
            <a:endParaRPr sz="1700">
              <a:solidFill>
                <a:schemeClr val="dk1"/>
              </a:solidFill>
              <a:latin typeface="Quicksand"/>
              <a:ea typeface="Quicksand"/>
              <a:cs typeface="Quicksand"/>
              <a:sym typeface="Quicksand"/>
            </a:endParaRPr>
          </a:p>
        </p:txBody>
      </p:sp>
      <p:sp>
        <p:nvSpPr>
          <p:cNvPr id="334" name="Google Shape;334;p12"/>
          <p:cNvSpPr txBox="1"/>
          <p:nvPr>
            <p:ph type="title"/>
          </p:nvPr>
        </p:nvSpPr>
        <p:spPr>
          <a:xfrm>
            <a:off x="838200" y="365129"/>
            <a:ext cx="8617745"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Challenges and solutions in developing the training courses</a:t>
            </a:r>
            <a:endParaRPr/>
          </a:p>
        </p:txBody>
      </p:sp>
      <p:graphicFrame>
        <p:nvGraphicFramePr>
          <p:cNvPr id="335" name="Google Shape;335;p12"/>
          <p:cNvGraphicFramePr/>
          <p:nvPr/>
        </p:nvGraphicFramePr>
        <p:xfrm>
          <a:off x="107302" y="1694698"/>
          <a:ext cx="3000000" cy="3000000"/>
        </p:xfrm>
        <a:graphic>
          <a:graphicData uri="http://schemas.openxmlformats.org/drawingml/2006/table">
            <a:tbl>
              <a:tblPr bandRow="1" firstRow="1">
                <a:noFill/>
                <a:tableStyleId>{8C6413CA-8136-4794-8EC3-C82838EAEA61}</a:tableStyleId>
              </a:tblPr>
              <a:tblGrid>
                <a:gridCol w="4278075"/>
                <a:gridCol w="7699300"/>
              </a:tblGrid>
              <a:tr h="294775">
                <a:tc>
                  <a:txBody>
                    <a:bodyPr/>
                    <a:lstStyle/>
                    <a:p>
                      <a:pPr indent="0" lvl="0" marL="0" marR="0" rtl="0" algn="l">
                        <a:spcBef>
                          <a:spcPts val="0"/>
                        </a:spcBef>
                        <a:spcAft>
                          <a:spcPts val="0"/>
                        </a:spcAft>
                        <a:buNone/>
                      </a:pPr>
                      <a:r>
                        <a:rPr lang="en-US" sz="1600" u="none" cap="none" strike="noStrike">
                          <a:latin typeface="Quicksand"/>
                          <a:ea typeface="Quicksand"/>
                          <a:cs typeface="Quicksand"/>
                          <a:sym typeface="Quicksand"/>
                        </a:rPr>
                        <a:t>Challenges</a:t>
                      </a:r>
                      <a:endParaRPr/>
                    </a:p>
                  </a:txBody>
                  <a:tcPr marT="45725" marB="45725" marR="91450" marL="91450"/>
                </a:tc>
                <a:tc>
                  <a:txBody>
                    <a:bodyPr/>
                    <a:lstStyle/>
                    <a:p>
                      <a:pPr indent="0" lvl="0" marL="0" marR="0" rtl="0" algn="l">
                        <a:spcBef>
                          <a:spcPts val="0"/>
                        </a:spcBef>
                        <a:spcAft>
                          <a:spcPts val="0"/>
                        </a:spcAft>
                        <a:buNone/>
                      </a:pPr>
                      <a:r>
                        <a:rPr lang="en-US" sz="1600">
                          <a:latin typeface="Quicksand"/>
                          <a:ea typeface="Quicksand"/>
                          <a:cs typeface="Quicksand"/>
                          <a:sym typeface="Quicksand"/>
                        </a:rPr>
                        <a:t>Mitigation Measures/Solutions</a:t>
                      </a:r>
                      <a:endParaRPr/>
                    </a:p>
                  </a:txBody>
                  <a:tcPr marT="45725" marB="45725" marR="91450" marL="91450"/>
                </a:tc>
              </a:tr>
              <a:tr h="307700">
                <a:tc>
                  <a:txBody>
                    <a:bodyPr/>
                    <a:lstStyle/>
                    <a:p>
                      <a:pPr indent="0" lvl="0" marL="0" marR="0" rtl="0" algn="l">
                        <a:spcBef>
                          <a:spcPts val="0"/>
                        </a:spcBef>
                        <a:spcAft>
                          <a:spcPts val="0"/>
                        </a:spcAft>
                        <a:buNone/>
                      </a:pPr>
                      <a:r>
                        <a:rPr b="1" lang="en-US" sz="1300">
                          <a:latin typeface="Quicksand"/>
                          <a:ea typeface="Quicksand"/>
                          <a:cs typeface="Quicksand"/>
                          <a:sym typeface="Quicksand"/>
                        </a:rPr>
                        <a:t>No relevant existing courses </a:t>
                      </a:r>
                      <a:r>
                        <a:rPr lang="en-US" sz="1300">
                          <a:latin typeface="Quicksand"/>
                          <a:ea typeface="Quicksand"/>
                          <a:cs typeface="Quicksand"/>
                          <a:sym typeface="Quicksand"/>
                        </a:rPr>
                        <a:t>related to the specific target profiles and Open Science</a:t>
                      </a:r>
                      <a:endParaRPr/>
                    </a:p>
                  </a:txBody>
                  <a:tcPr marT="45725" marB="45725" marR="91450" marL="91450"/>
                </a:tc>
                <a:tc>
                  <a:txBody>
                    <a:bodyPr/>
                    <a:lstStyle/>
                    <a:p>
                      <a:pPr indent="0" lvl="0" marL="0" marR="0" rtl="0" algn="l">
                        <a:spcBef>
                          <a:spcPts val="0"/>
                        </a:spcBef>
                        <a:spcAft>
                          <a:spcPts val="0"/>
                        </a:spcAft>
                        <a:buNone/>
                      </a:pPr>
                      <a:r>
                        <a:rPr lang="en-US" sz="1300">
                          <a:latin typeface="Quicksand"/>
                          <a:ea typeface="Quicksand"/>
                          <a:cs typeface="Quicksand"/>
                          <a:sym typeface="Quicksand"/>
                        </a:rPr>
                        <a:t>Identified the </a:t>
                      </a:r>
                      <a:r>
                        <a:rPr b="1" lang="en-US" sz="1300">
                          <a:latin typeface="Quicksand"/>
                          <a:ea typeface="Quicksand"/>
                          <a:cs typeface="Quicksand"/>
                          <a:sym typeface="Quicksand"/>
                        </a:rPr>
                        <a:t>main Key Messages and Learning objectives</a:t>
                      </a:r>
                      <a:r>
                        <a:rPr lang="en-US" sz="1300">
                          <a:latin typeface="Quicksand"/>
                          <a:ea typeface="Quicksand"/>
                          <a:cs typeface="Quicksand"/>
                          <a:sym typeface="Quicksand"/>
                        </a:rPr>
                        <a:t>, </a:t>
                      </a:r>
                      <a:r>
                        <a:rPr b="1" lang="en-US" sz="1300">
                          <a:latin typeface="Quicksand"/>
                          <a:ea typeface="Quicksand"/>
                          <a:cs typeface="Quicksand"/>
                          <a:sym typeface="Quicksand"/>
                        </a:rPr>
                        <a:t>identified related material </a:t>
                      </a:r>
                      <a:r>
                        <a:rPr lang="en-US" sz="1300">
                          <a:latin typeface="Quicksand"/>
                          <a:ea typeface="Quicksand"/>
                          <a:cs typeface="Quicksand"/>
                          <a:sym typeface="Quicksand"/>
                        </a:rPr>
                        <a:t>and </a:t>
                      </a:r>
                      <a:r>
                        <a:rPr b="1" lang="en-US" sz="1300">
                          <a:latin typeface="Quicksand"/>
                          <a:ea typeface="Quicksand"/>
                          <a:cs typeface="Quicksand"/>
                          <a:sym typeface="Quicksand"/>
                        </a:rPr>
                        <a:t>adapted it </a:t>
                      </a:r>
                      <a:r>
                        <a:rPr lang="en-US" sz="1300">
                          <a:latin typeface="Quicksand"/>
                          <a:ea typeface="Quicksand"/>
                          <a:cs typeface="Quicksand"/>
                          <a:sym typeface="Quicksand"/>
                        </a:rPr>
                        <a:t>to the specific target profiles – </a:t>
                      </a:r>
                      <a:r>
                        <a:rPr b="1" lang="en-US" sz="1300">
                          <a:latin typeface="Quicksand"/>
                          <a:ea typeface="Quicksand"/>
                          <a:cs typeface="Quicksand"/>
                          <a:sym typeface="Quicksand"/>
                        </a:rPr>
                        <a:t>developed a lot of new material </a:t>
                      </a:r>
                      <a:r>
                        <a:rPr lang="en-US" sz="1300">
                          <a:latin typeface="Quicksand"/>
                          <a:ea typeface="Quicksand"/>
                          <a:cs typeface="Quicksand"/>
                          <a:sym typeface="Quicksand"/>
                        </a:rPr>
                        <a:t>– </a:t>
                      </a:r>
                      <a:r>
                        <a:rPr b="1" lang="en-US" sz="1300">
                          <a:latin typeface="Quicksand"/>
                          <a:ea typeface="Quicksand"/>
                          <a:cs typeface="Quicksand"/>
                          <a:sym typeface="Quicksand"/>
                        </a:rPr>
                        <a:t>reused parts </a:t>
                      </a:r>
                      <a:r>
                        <a:rPr lang="en-US" sz="1300">
                          <a:latin typeface="Quicksand"/>
                          <a:ea typeface="Quicksand"/>
                          <a:cs typeface="Quicksand"/>
                          <a:sym typeface="Quicksand"/>
                        </a:rPr>
                        <a:t>of existing material, in new context</a:t>
                      </a:r>
                      <a:endParaRPr/>
                    </a:p>
                  </a:txBody>
                  <a:tcPr marT="45725" marB="45725" marR="91450" marL="91450"/>
                </a:tc>
              </a:tr>
              <a:tr h="307700">
                <a:tc>
                  <a:txBody>
                    <a:bodyPr/>
                    <a:lstStyle/>
                    <a:p>
                      <a:pPr indent="0" lvl="0" marL="0" marR="0" rtl="0" algn="l">
                        <a:spcBef>
                          <a:spcPts val="0"/>
                        </a:spcBef>
                        <a:spcAft>
                          <a:spcPts val="0"/>
                        </a:spcAft>
                        <a:buNone/>
                      </a:pPr>
                      <a:r>
                        <a:rPr lang="en-US" sz="1300">
                          <a:solidFill>
                            <a:schemeClr val="dk1"/>
                          </a:solidFill>
                          <a:latin typeface="Quicksand"/>
                          <a:ea typeface="Quicksand"/>
                          <a:cs typeface="Quicksand"/>
                          <a:sym typeface="Quicksand"/>
                        </a:rPr>
                        <a:t>A </a:t>
                      </a:r>
                      <a:r>
                        <a:rPr b="1" lang="en-US" sz="1300">
                          <a:solidFill>
                            <a:schemeClr val="dk1"/>
                          </a:solidFill>
                          <a:latin typeface="Quicksand"/>
                          <a:ea typeface="Quicksand"/>
                          <a:cs typeface="Quicksand"/>
                          <a:sym typeface="Quicksand"/>
                        </a:rPr>
                        <a:t>big team of trainers </a:t>
                      </a:r>
                      <a:r>
                        <a:rPr lang="en-US" sz="1300">
                          <a:solidFill>
                            <a:schemeClr val="dk1"/>
                          </a:solidFill>
                          <a:latin typeface="Quicksand"/>
                          <a:ea typeface="Quicksand"/>
                          <a:cs typeface="Quicksand"/>
                          <a:sym typeface="Quicksand"/>
                        </a:rPr>
                        <a:t>needs to be managed in specific timeframes</a:t>
                      </a:r>
                      <a:endParaRPr/>
                    </a:p>
                  </a:txBody>
                  <a:tcPr marT="45725" marB="45725" marR="91450" marL="91450"/>
                </a:tc>
                <a:tc>
                  <a:txBody>
                    <a:bodyPr/>
                    <a:lstStyle/>
                    <a:p>
                      <a:pPr indent="0" lvl="0" marL="0" marR="0" rtl="0" algn="l">
                        <a:spcBef>
                          <a:spcPts val="0"/>
                        </a:spcBef>
                        <a:spcAft>
                          <a:spcPts val="0"/>
                        </a:spcAft>
                        <a:buNone/>
                      </a:pPr>
                      <a:r>
                        <a:rPr b="1" lang="en-US" sz="1300">
                          <a:latin typeface="Quicksand"/>
                          <a:ea typeface="Quicksand"/>
                          <a:cs typeface="Quicksand"/>
                          <a:sym typeface="Quicksand"/>
                        </a:rPr>
                        <a:t>Regular structured meetings </a:t>
                      </a:r>
                      <a:r>
                        <a:rPr lang="en-US" sz="1300">
                          <a:latin typeface="Quicksand"/>
                          <a:ea typeface="Quicksand"/>
                          <a:cs typeface="Quicksand"/>
                          <a:sym typeface="Quicksand"/>
                        </a:rPr>
                        <a:t>and additional </a:t>
                      </a:r>
                      <a:r>
                        <a:rPr b="1" lang="en-US" sz="1300">
                          <a:latin typeface="Quicksand"/>
                          <a:ea typeface="Quicksand"/>
                          <a:cs typeface="Quicksand"/>
                          <a:sym typeface="Quicksand"/>
                        </a:rPr>
                        <a:t>technical support </a:t>
                      </a:r>
                      <a:r>
                        <a:rPr lang="en-US" sz="1300">
                          <a:latin typeface="Quicksand"/>
                          <a:ea typeface="Quicksand"/>
                          <a:cs typeface="Quicksand"/>
                          <a:sym typeface="Quicksand"/>
                        </a:rPr>
                        <a:t>is necessary, during the implementation of the training material and course structure. </a:t>
                      </a:r>
                      <a:r>
                        <a:rPr b="1" lang="en-US" sz="1300">
                          <a:latin typeface="Quicksand"/>
                          <a:ea typeface="Quicksand"/>
                          <a:cs typeface="Quicksand"/>
                          <a:sym typeface="Quicksand"/>
                        </a:rPr>
                        <a:t>Clear guidelines </a:t>
                      </a:r>
                      <a:r>
                        <a:rPr lang="en-US" sz="1300">
                          <a:latin typeface="Quicksand"/>
                          <a:ea typeface="Quicksand"/>
                          <a:cs typeface="Quicksand"/>
                          <a:sym typeface="Quicksand"/>
                        </a:rPr>
                        <a:t>and </a:t>
                      </a:r>
                      <a:r>
                        <a:rPr b="1" lang="en-US" sz="1300">
                          <a:latin typeface="Quicksand"/>
                          <a:ea typeface="Quicksand"/>
                          <a:cs typeface="Quicksand"/>
                          <a:sym typeface="Quicksand"/>
                        </a:rPr>
                        <a:t>preparation of supporting material</a:t>
                      </a:r>
                      <a:r>
                        <a:rPr lang="en-US" sz="1300">
                          <a:latin typeface="Quicksand"/>
                          <a:ea typeface="Quicksand"/>
                          <a:cs typeface="Quicksand"/>
                          <a:sym typeface="Quicksand"/>
                        </a:rPr>
                        <a:t> for different development phases is much appreciated from the trainers. </a:t>
                      </a:r>
                      <a:endParaRPr/>
                    </a:p>
                  </a:txBody>
                  <a:tcPr marT="45725" marB="45725" marR="91450" marL="91450"/>
                </a:tc>
              </a:tr>
              <a:tr h="307700">
                <a:tc>
                  <a:txBody>
                    <a:bodyPr/>
                    <a:lstStyle/>
                    <a:p>
                      <a:pPr indent="0" lvl="0" marL="0" marR="0" rtl="0" algn="l">
                        <a:spcBef>
                          <a:spcPts val="0"/>
                        </a:spcBef>
                        <a:spcAft>
                          <a:spcPts val="0"/>
                        </a:spcAft>
                        <a:buNone/>
                      </a:pPr>
                      <a:r>
                        <a:rPr lang="en-US" sz="1300">
                          <a:latin typeface="Quicksand"/>
                          <a:ea typeface="Quicksand"/>
                          <a:cs typeface="Quicksand"/>
                          <a:sym typeface="Quicksand"/>
                        </a:rPr>
                        <a:t>A </a:t>
                      </a:r>
                      <a:r>
                        <a:rPr b="1" lang="en-US" sz="1300">
                          <a:latin typeface="Quicksand"/>
                          <a:ea typeface="Quicksand"/>
                          <a:cs typeface="Quicksand"/>
                          <a:sym typeface="Quicksand"/>
                        </a:rPr>
                        <a:t>wide range of material </a:t>
                      </a:r>
                      <a:r>
                        <a:rPr lang="en-US" sz="1300">
                          <a:latin typeface="Quicksand"/>
                          <a:ea typeface="Quicksand"/>
                          <a:cs typeface="Quicksand"/>
                          <a:sym typeface="Quicksand"/>
                        </a:rPr>
                        <a:t>to be developed in order to cover the MVS competences for the 3 profiles</a:t>
                      </a:r>
                      <a:endParaRPr/>
                    </a:p>
                  </a:txBody>
                  <a:tcPr marT="45725" marB="45725" marR="91450" marL="91450"/>
                </a:tc>
                <a:tc>
                  <a:txBody>
                    <a:bodyPr/>
                    <a:lstStyle/>
                    <a:p>
                      <a:pPr indent="0" lvl="0" marL="0" marR="0" rtl="0" algn="l">
                        <a:spcBef>
                          <a:spcPts val="0"/>
                        </a:spcBef>
                        <a:spcAft>
                          <a:spcPts val="0"/>
                        </a:spcAft>
                        <a:buNone/>
                      </a:pPr>
                      <a:r>
                        <a:rPr lang="en-US" sz="1300">
                          <a:latin typeface="Quicksand"/>
                          <a:ea typeface="Quicksand"/>
                          <a:cs typeface="Quicksand"/>
                          <a:sym typeface="Quicksand"/>
                        </a:rPr>
                        <a:t>Identified </a:t>
                      </a:r>
                      <a:r>
                        <a:rPr b="1" lang="en-US" sz="1300">
                          <a:latin typeface="Quicksand"/>
                          <a:ea typeface="Quicksand"/>
                          <a:cs typeface="Quicksand"/>
                          <a:sym typeface="Quicksand"/>
                        </a:rPr>
                        <a:t>existing expertise in the team </a:t>
                      </a:r>
                      <a:r>
                        <a:rPr lang="en-US" sz="1300">
                          <a:latin typeface="Quicksand"/>
                          <a:ea typeface="Quicksand"/>
                          <a:cs typeface="Quicksand"/>
                          <a:sym typeface="Quicksand"/>
                        </a:rPr>
                        <a:t>of authors/trainers and </a:t>
                      </a:r>
                      <a:r>
                        <a:rPr b="1" lang="en-US" sz="1300">
                          <a:latin typeface="Quicksand"/>
                          <a:ea typeface="Quicksand"/>
                          <a:cs typeface="Quicksand"/>
                          <a:sym typeface="Quicksand"/>
                        </a:rPr>
                        <a:t>matched the expertise </a:t>
                      </a:r>
                      <a:r>
                        <a:rPr lang="en-US" sz="1300">
                          <a:latin typeface="Quicksand"/>
                          <a:ea typeface="Quicksand"/>
                          <a:cs typeface="Quicksand"/>
                          <a:sym typeface="Quicksand"/>
                        </a:rPr>
                        <a:t>to specific </a:t>
                      </a:r>
                      <a:r>
                        <a:rPr b="1" lang="en-US" sz="1300">
                          <a:latin typeface="Quicksand"/>
                          <a:ea typeface="Quicksand"/>
                          <a:cs typeface="Quicksand"/>
                          <a:sym typeface="Quicksand"/>
                        </a:rPr>
                        <a:t>material/interests</a:t>
                      </a:r>
                      <a:r>
                        <a:rPr lang="en-US" sz="1300">
                          <a:latin typeface="Quicksand"/>
                          <a:ea typeface="Quicksand"/>
                          <a:cs typeface="Quicksand"/>
                          <a:sym typeface="Quicksand"/>
                        </a:rPr>
                        <a:t>. </a:t>
                      </a:r>
                      <a:endParaRPr/>
                    </a:p>
                  </a:txBody>
                  <a:tcPr marT="45725" marB="45725" marR="91450" marL="91450"/>
                </a:tc>
              </a:tr>
              <a:tr h="294775">
                <a:tc>
                  <a:txBody>
                    <a:bodyPr/>
                    <a:lstStyle/>
                    <a:p>
                      <a:pPr indent="0" lvl="0" marL="0" marR="0" rtl="0" algn="l">
                        <a:spcBef>
                          <a:spcPts val="0"/>
                        </a:spcBef>
                        <a:spcAft>
                          <a:spcPts val="0"/>
                        </a:spcAft>
                        <a:buNone/>
                      </a:pPr>
                      <a:r>
                        <a:rPr lang="en-US" sz="1300">
                          <a:latin typeface="Quicksand"/>
                          <a:ea typeface="Quicksand"/>
                          <a:cs typeface="Quicksand"/>
                          <a:sym typeface="Quicksand"/>
                        </a:rPr>
                        <a:t>Existing material </a:t>
                      </a:r>
                      <a:r>
                        <a:rPr b="1" lang="en-US" sz="1300">
                          <a:latin typeface="Quicksand"/>
                          <a:ea typeface="Quicksand"/>
                          <a:cs typeface="Quicksand"/>
                          <a:sym typeface="Quicksand"/>
                        </a:rPr>
                        <a:t>could not be reused </a:t>
                      </a:r>
                      <a:r>
                        <a:rPr lang="en-US" sz="1300">
                          <a:latin typeface="Quicksand"/>
                          <a:ea typeface="Quicksand"/>
                          <a:cs typeface="Quicksand"/>
                          <a:sym typeface="Quicksand"/>
                        </a:rPr>
                        <a:t>(copyrights)</a:t>
                      </a:r>
                      <a:endParaRPr/>
                    </a:p>
                  </a:txBody>
                  <a:tcPr marT="45725" marB="45725" marR="91450" marL="91450"/>
                </a:tc>
                <a:tc>
                  <a:txBody>
                    <a:bodyPr/>
                    <a:lstStyle/>
                    <a:p>
                      <a:pPr indent="0" lvl="0" marL="0" marR="0" rtl="0" algn="l">
                        <a:spcBef>
                          <a:spcPts val="0"/>
                        </a:spcBef>
                        <a:spcAft>
                          <a:spcPts val="0"/>
                        </a:spcAft>
                        <a:buNone/>
                      </a:pPr>
                      <a:r>
                        <a:rPr b="1" lang="en-US" sz="1300">
                          <a:latin typeface="Quicksand"/>
                          <a:ea typeface="Quicksand"/>
                          <a:cs typeface="Quicksand"/>
                          <a:sym typeface="Quicksand"/>
                        </a:rPr>
                        <a:t>Created new material</a:t>
                      </a:r>
                      <a:r>
                        <a:rPr lang="en-US" sz="1300">
                          <a:latin typeface="Quicksand"/>
                          <a:ea typeface="Quicksand"/>
                          <a:cs typeface="Quicksand"/>
                          <a:sym typeface="Quicksand"/>
                        </a:rPr>
                        <a:t>, in different formats based on targeted learning objectives</a:t>
                      </a:r>
                      <a:endParaRPr/>
                    </a:p>
                  </a:txBody>
                  <a:tcPr marT="45725" marB="45725" marR="91450" marL="91450"/>
                </a:tc>
              </a:tr>
              <a:tr h="294775">
                <a:tc>
                  <a:txBody>
                    <a:bodyPr/>
                    <a:lstStyle/>
                    <a:p>
                      <a:pPr indent="0" lvl="0" marL="0" marR="0" rtl="0" algn="l">
                        <a:spcBef>
                          <a:spcPts val="0"/>
                        </a:spcBef>
                        <a:spcAft>
                          <a:spcPts val="0"/>
                        </a:spcAft>
                        <a:buNone/>
                      </a:pPr>
                      <a:r>
                        <a:rPr lang="en-US" sz="1300">
                          <a:latin typeface="Quicksand"/>
                          <a:ea typeface="Quicksand"/>
                          <a:cs typeface="Quicksand"/>
                          <a:sym typeface="Quicksand"/>
                        </a:rPr>
                        <a:t>Additional </a:t>
                      </a:r>
                      <a:r>
                        <a:rPr b="1" lang="en-US" sz="1300">
                          <a:latin typeface="Quicksand"/>
                          <a:ea typeface="Quicksand"/>
                          <a:cs typeface="Quicksand"/>
                          <a:sym typeface="Quicksand"/>
                        </a:rPr>
                        <a:t>“Trending Topics” </a:t>
                      </a:r>
                      <a:r>
                        <a:rPr lang="en-US" sz="1300">
                          <a:latin typeface="Quicksand"/>
                          <a:ea typeface="Quicksand"/>
                          <a:cs typeface="Quicksand"/>
                          <a:sym typeface="Quicksand"/>
                        </a:rPr>
                        <a:t>were relevant</a:t>
                      </a:r>
                      <a:endParaRPr/>
                    </a:p>
                  </a:txBody>
                  <a:tcPr marT="45725" marB="45725" marR="91450" marL="91450"/>
                </a:tc>
                <a:tc>
                  <a:txBody>
                    <a:bodyPr/>
                    <a:lstStyle/>
                    <a:p>
                      <a:pPr indent="0" lvl="0" marL="0" marR="0" rtl="0" algn="l">
                        <a:spcBef>
                          <a:spcPts val="0"/>
                        </a:spcBef>
                        <a:spcAft>
                          <a:spcPts val="0"/>
                        </a:spcAft>
                        <a:buNone/>
                      </a:pPr>
                      <a:r>
                        <a:rPr b="1" lang="en-US" sz="1300">
                          <a:latin typeface="Quicksand"/>
                          <a:ea typeface="Quicksand"/>
                          <a:cs typeface="Quicksand"/>
                          <a:sym typeface="Quicksand"/>
                        </a:rPr>
                        <a:t>Identified the trending topics </a:t>
                      </a:r>
                      <a:r>
                        <a:rPr lang="en-US" sz="1300">
                          <a:latin typeface="Quicksand"/>
                          <a:ea typeface="Quicksand"/>
                          <a:cs typeface="Quicksand"/>
                          <a:sym typeface="Quicksand"/>
                        </a:rPr>
                        <a:t>and the </a:t>
                      </a:r>
                      <a:r>
                        <a:rPr b="1" lang="en-US" sz="1300">
                          <a:latin typeface="Quicksand"/>
                          <a:ea typeface="Quicksand"/>
                          <a:cs typeface="Quicksand"/>
                          <a:sym typeface="Quicksand"/>
                        </a:rPr>
                        <a:t>necessary expertise </a:t>
                      </a:r>
                      <a:r>
                        <a:rPr lang="en-US" sz="1300">
                          <a:latin typeface="Quicksand"/>
                          <a:ea typeface="Quicksand"/>
                          <a:cs typeface="Quicksand"/>
                          <a:sym typeface="Quicksand"/>
                        </a:rPr>
                        <a:t>in the pool of trainers/authors </a:t>
                      </a:r>
                      <a:endParaRPr/>
                    </a:p>
                  </a:txBody>
                  <a:tcPr marT="45725" marB="45725" marR="91450" marL="91450"/>
                </a:tc>
              </a:tr>
              <a:tr h="294775">
                <a:tc>
                  <a:txBody>
                    <a:bodyPr/>
                    <a:lstStyle/>
                    <a:p>
                      <a:pPr indent="0" lvl="0" marL="0" marR="0" rtl="0" algn="l">
                        <a:spcBef>
                          <a:spcPts val="0"/>
                        </a:spcBef>
                        <a:spcAft>
                          <a:spcPts val="0"/>
                        </a:spcAft>
                        <a:buNone/>
                      </a:pPr>
                      <a:r>
                        <a:rPr b="1" lang="en-US" sz="1300">
                          <a:latin typeface="Quicksand"/>
                          <a:ea typeface="Quicksand"/>
                          <a:cs typeface="Quicksand"/>
                          <a:sym typeface="Quicksand"/>
                        </a:rPr>
                        <a:t>Evaluation/Certification </a:t>
                      </a:r>
                      <a:r>
                        <a:rPr lang="en-US" sz="1300">
                          <a:latin typeface="Quicksand"/>
                          <a:ea typeface="Quicksand"/>
                          <a:cs typeface="Quicksand"/>
                          <a:sym typeface="Quicksand"/>
                        </a:rPr>
                        <a:t>of the acquired knowledge</a:t>
                      </a:r>
                      <a:endParaRPr/>
                    </a:p>
                  </a:txBody>
                  <a:tcPr marT="45725" marB="45725" marR="91450" marL="91450"/>
                </a:tc>
                <a:tc>
                  <a:txBody>
                    <a:bodyPr/>
                    <a:lstStyle/>
                    <a:p>
                      <a:pPr indent="0" lvl="0" marL="0" marR="0" rtl="0" algn="l">
                        <a:spcBef>
                          <a:spcPts val="0"/>
                        </a:spcBef>
                        <a:spcAft>
                          <a:spcPts val="0"/>
                        </a:spcAft>
                        <a:buNone/>
                      </a:pPr>
                      <a:r>
                        <a:rPr lang="en-US" sz="1300">
                          <a:latin typeface="Quicksand"/>
                          <a:ea typeface="Quicksand"/>
                          <a:cs typeface="Quicksand"/>
                          <a:sym typeface="Quicksand"/>
                        </a:rPr>
                        <a:t>Create </a:t>
                      </a:r>
                      <a:r>
                        <a:rPr b="1" lang="en-US" sz="1300">
                          <a:latin typeface="Quicksand"/>
                          <a:ea typeface="Quicksand"/>
                          <a:cs typeface="Quicksand"/>
                          <a:sym typeface="Quicksand"/>
                        </a:rPr>
                        <a:t>activities and assignments </a:t>
                      </a:r>
                      <a:r>
                        <a:rPr lang="en-US" sz="1300">
                          <a:latin typeface="Quicksand"/>
                          <a:ea typeface="Quicksand"/>
                          <a:cs typeface="Quicksand"/>
                          <a:sym typeface="Quicksand"/>
                        </a:rPr>
                        <a:t>in form of essays and personal experience</a:t>
                      </a:r>
                      <a:endParaRPr/>
                    </a:p>
                  </a:txBody>
                  <a:tcPr marT="45725" marB="45725" marR="91450" marL="91450"/>
                </a:tc>
              </a:tr>
              <a:tr h="294775">
                <a:tc>
                  <a:txBody>
                    <a:bodyPr/>
                    <a:lstStyle/>
                    <a:p>
                      <a:pPr indent="0" lvl="0" marL="0" marR="0" rtl="0" algn="l">
                        <a:spcBef>
                          <a:spcPts val="0"/>
                        </a:spcBef>
                        <a:spcAft>
                          <a:spcPts val="0"/>
                        </a:spcAft>
                        <a:buNone/>
                      </a:pPr>
                      <a:r>
                        <a:rPr b="1" lang="en-US" sz="1300">
                          <a:latin typeface="Quicksand"/>
                          <a:ea typeface="Quicksand"/>
                          <a:cs typeface="Quicksand"/>
                          <a:sym typeface="Quicksand"/>
                        </a:rPr>
                        <a:t>Students Engagement </a:t>
                      </a:r>
                      <a:r>
                        <a:rPr lang="en-US" sz="1300">
                          <a:latin typeface="Quicksand"/>
                          <a:ea typeface="Quicksand"/>
                          <a:cs typeface="Quicksand"/>
                          <a:sym typeface="Quicksand"/>
                        </a:rPr>
                        <a:t>during the courses</a:t>
                      </a:r>
                      <a:endParaRPr/>
                    </a:p>
                  </a:txBody>
                  <a:tcPr marT="45725" marB="45725" marR="91450" marL="91450"/>
                </a:tc>
                <a:tc>
                  <a:txBody>
                    <a:bodyPr/>
                    <a:lstStyle/>
                    <a:p>
                      <a:pPr indent="0" lvl="0" marL="0" marR="0" rtl="0" algn="l">
                        <a:spcBef>
                          <a:spcPts val="0"/>
                        </a:spcBef>
                        <a:spcAft>
                          <a:spcPts val="0"/>
                        </a:spcAft>
                        <a:buNone/>
                      </a:pPr>
                      <a:r>
                        <a:rPr b="1" lang="en-US" sz="1300">
                          <a:latin typeface="Quicksand"/>
                          <a:ea typeface="Quicksand"/>
                          <a:cs typeface="Quicksand"/>
                          <a:sym typeface="Quicksand"/>
                        </a:rPr>
                        <a:t>Live Sessions </a:t>
                      </a:r>
                      <a:r>
                        <a:rPr lang="en-US" sz="1300">
                          <a:latin typeface="Quicksand"/>
                          <a:ea typeface="Quicksand"/>
                          <a:cs typeface="Quicksand"/>
                          <a:sym typeface="Quicksand"/>
                        </a:rPr>
                        <a:t>including </a:t>
                      </a:r>
                      <a:r>
                        <a:rPr b="1" lang="en-US" sz="1300">
                          <a:latin typeface="Quicksand"/>
                          <a:ea typeface="Quicksand"/>
                          <a:cs typeface="Quicksand"/>
                          <a:sym typeface="Quicksand"/>
                        </a:rPr>
                        <a:t>Interactive Activities</a:t>
                      </a:r>
                      <a:r>
                        <a:rPr lang="en-US" sz="1300">
                          <a:latin typeface="Quicksand"/>
                          <a:ea typeface="Quicksand"/>
                          <a:cs typeface="Quicksand"/>
                          <a:sym typeface="Quicksand"/>
                        </a:rPr>
                        <a:t>, most usually group activities and interactive polls</a:t>
                      </a:r>
                      <a:endParaRPr/>
                    </a:p>
                  </a:txBody>
                  <a:tcPr marT="45725" marB="45725" marR="91450" marL="91450"/>
                </a:tc>
              </a:tr>
              <a:tr h="294775">
                <a:tc>
                  <a:txBody>
                    <a:bodyPr/>
                    <a:lstStyle/>
                    <a:p>
                      <a:pPr indent="0" lvl="0" marL="0" marR="0" rtl="0" algn="l">
                        <a:spcBef>
                          <a:spcPts val="0"/>
                        </a:spcBef>
                        <a:spcAft>
                          <a:spcPts val="0"/>
                        </a:spcAft>
                        <a:buNone/>
                      </a:pPr>
                      <a:r>
                        <a:rPr b="1" lang="en-US" sz="1300">
                          <a:latin typeface="Quicksand"/>
                          <a:ea typeface="Quicksand"/>
                          <a:cs typeface="Quicksand"/>
                          <a:sym typeface="Quicksand"/>
                        </a:rPr>
                        <a:t>Busy Schedules of Students </a:t>
                      </a:r>
                      <a:r>
                        <a:rPr lang="en-US" sz="1300">
                          <a:latin typeface="Quicksand"/>
                          <a:ea typeface="Quicksand"/>
                          <a:cs typeface="Quicksand"/>
                          <a:sym typeface="Quicksand"/>
                        </a:rPr>
                        <a:t>– Difficulties in commitment</a:t>
                      </a:r>
                      <a:endParaRPr/>
                    </a:p>
                  </a:txBody>
                  <a:tcPr marT="45725" marB="45725" marR="91450" marL="91450"/>
                </a:tc>
                <a:tc>
                  <a:txBody>
                    <a:bodyPr/>
                    <a:lstStyle/>
                    <a:p>
                      <a:pPr indent="0" lvl="0" marL="0" marR="0" rtl="0" algn="l">
                        <a:spcBef>
                          <a:spcPts val="0"/>
                        </a:spcBef>
                        <a:spcAft>
                          <a:spcPts val="0"/>
                        </a:spcAft>
                        <a:buNone/>
                      </a:pPr>
                      <a:r>
                        <a:rPr lang="en-US" sz="1300">
                          <a:latin typeface="Quicksand"/>
                          <a:ea typeface="Quicksand"/>
                          <a:cs typeface="Quicksand"/>
                          <a:sym typeface="Quicksand"/>
                        </a:rPr>
                        <a:t>Used a </a:t>
                      </a:r>
                      <a:r>
                        <a:rPr b="1" lang="en-US" sz="1300">
                          <a:latin typeface="Quicksand"/>
                          <a:ea typeface="Quicksand"/>
                          <a:cs typeface="Quicksand"/>
                          <a:sym typeface="Quicksand"/>
                        </a:rPr>
                        <a:t>Combined learning approach</a:t>
                      </a:r>
                      <a:r>
                        <a:rPr lang="en-US" sz="1300">
                          <a:latin typeface="Quicksand"/>
                          <a:ea typeface="Quicksand"/>
                          <a:cs typeface="Quicksand"/>
                          <a:sym typeface="Quicksand"/>
                        </a:rPr>
                        <a:t>, with both </a:t>
                      </a:r>
                      <a:r>
                        <a:rPr b="1" lang="en-US" sz="1300">
                          <a:latin typeface="Quicksand"/>
                          <a:ea typeface="Quicksand"/>
                          <a:cs typeface="Quicksand"/>
                          <a:sym typeface="Quicksand"/>
                        </a:rPr>
                        <a:t>self-paced and short live sessions </a:t>
                      </a:r>
                      <a:r>
                        <a:rPr lang="en-US" sz="1300">
                          <a:latin typeface="Quicksand"/>
                          <a:ea typeface="Quicksand"/>
                          <a:cs typeface="Quicksand"/>
                          <a:sym typeface="Quicksand"/>
                        </a:rPr>
                        <a:t>for each course, to avoid long-day online sessions</a:t>
                      </a:r>
                      <a:endParaRPr/>
                    </a:p>
                  </a:txBody>
                  <a:tcPr marT="45725" marB="45725" marR="91450" marL="91450"/>
                </a:tc>
              </a:tr>
              <a:tr h="294775">
                <a:tc>
                  <a:txBody>
                    <a:bodyPr/>
                    <a:lstStyle/>
                    <a:p>
                      <a:pPr indent="0" lvl="0" marL="0" marR="0" rtl="0" algn="l">
                        <a:lnSpc>
                          <a:spcPct val="100000"/>
                        </a:lnSpc>
                        <a:spcBef>
                          <a:spcPts val="0"/>
                        </a:spcBef>
                        <a:spcAft>
                          <a:spcPts val="0"/>
                        </a:spcAft>
                        <a:buClr>
                          <a:schemeClr val="dk1"/>
                        </a:buClr>
                        <a:buSzPts val="1300"/>
                        <a:buFont typeface="Quicksand"/>
                        <a:buNone/>
                      </a:pPr>
                      <a:r>
                        <a:rPr lang="en-US" sz="1300">
                          <a:latin typeface="Quicksand"/>
                          <a:ea typeface="Quicksand"/>
                          <a:cs typeface="Quicksand"/>
                          <a:sym typeface="Quicksand"/>
                        </a:rPr>
                        <a:t>Train of trainers Course/Material </a:t>
                      </a:r>
                      <a:r>
                        <a:rPr b="1" lang="en-US" sz="1300">
                          <a:latin typeface="Quicksand"/>
                          <a:ea typeface="Quicksand"/>
                          <a:cs typeface="Quicksand"/>
                          <a:sym typeface="Quicksand"/>
                        </a:rPr>
                        <a:t>reusability</a:t>
                      </a:r>
                      <a:endParaRPr/>
                    </a:p>
                  </a:txBody>
                  <a:tcPr marT="45725" marB="45725" marR="91450" marL="91450"/>
                </a:tc>
                <a:tc>
                  <a:txBody>
                    <a:bodyPr/>
                    <a:lstStyle/>
                    <a:p>
                      <a:pPr indent="0" lvl="0" marL="0" marR="0" rtl="0" algn="l">
                        <a:spcBef>
                          <a:spcPts val="0"/>
                        </a:spcBef>
                        <a:spcAft>
                          <a:spcPts val="0"/>
                        </a:spcAft>
                        <a:buNone/>
                      </a:pPr>
                      <a:r>
                        <a:rPr lang="en-US" sz="1300">
                          <a:latin typeface="Quicksand"/>
                          <a:ea typeface="Quicksand"/>
                          <a:cs typeface="Quicksand"/>
                          <a:sym typeface="Quicksand"/>
                        </a:rPr>
                        <a:t>Provided </a:t>
                      </a:r>
                      <a:r>
                        <a:rPr b="1" lang="en-US" sz="1300">
                          <a:latin typeface="Quicksand"/>
                          <a:ea typeface="Quicksand"/>
                          <a:cs typeface="Quicksand"/>
                          <a:sym typeface="Quicksand"/>
                        </a:rPr>
                        <a:t>different formats </a:t>
                      </a:r>
                      <a:r>
                        <a:rPr lang="en-US" sz="1300">
                          <a:latin typeface="Quicksand"/>
                          <a:ea typeface="Quicksand"/>
                          <a:cs typeface="Quicksand"/>
                          <a:sym typeface="Quicksand"/>
                        </a:rPr>
                        <a:t>of the training material, including </a:t>
                      </a:r>
                      <a:r>
                        <a:rPr b="1" lang="en-US" sz="1300">
                          <a:latin typeface="Quicksand"/>
                          <a:ea typeface="Quicksand"/>
                          <a:cs typeface="Quicksand"/>
                          <a:sym typeface="Quicksand"/>
                        </a:rPr>
                        <a:t>video presentations, ppt, pdf </a:t>
                      </a:r>
                      <a:r>
                        <a:rPr lang="en-US" sz="1300">
                          <a:latin typeface="Quicksand"/>
                          <a:ea typeface="Quicksand"/>
                          <a:cs typeface="Quicksand"/>
                          <a:sym typeface="Quicksand"/>
                        </a:rPr>
                        <a:t>version as well as </a:t>
                      </a:r>
                      <a:r>
                        <a:rPr b="1" lang="en-US" sz="1300">
                          <a:latin typeface="Quicksand"/>
                          <a:ea typeface="Quicksand"/>
                          <a:cs typeface="Quicksand"/>
                          <a:sym typeface="Quicksand"/>
                        </a:rPr>
                        <a:t>narrative and instructors notes </a:t>
                      </a:r>
                      <a:r>
                        <a:rPr lang="en-US" sz="1300">
                          <a:latin typeface="Quicksand"/>
                          <a:ea typeface="Quicksand"/>
                          <a:cs typeface="Quicksand"/>
                          <a:sym typeface="Quicksand"/>
                        </a:rPr>
                        <a:t>for each presentation. Instructions on how to facilitate each activity are also a big asset. </a:t>
                      </a:r>
                      <a:endParaRPr/>
                    </a:p>
                  </a:txBody>
                  <a:tcPr marT="45725" marB="45725" marR="91450" marL="91450"/>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13"/>
          <p:cNvSpPr txBox="1"/>
          <p:nvPr>
            <p:ph type="title"/>
          </p:nvPr>
        </p:nvSpPr>
        <p:spPr>
          <a:xfrm>
            <a:off x="838200"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Pilot Development and Feedback (3 pilots implemented)</a:t>
            </a:r>
            <a:endParaRPr/>
          </a:p>
        </p:txBody>
      </p:sp>
      <p:sp>
        <p:nvSpPr>
          <p:cNvPr id="342" name="Google Shape;342;p13"/>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343" name="Google Shape;343;p13"/>
          <p:cNvGrpSpPr/>
          <p:nvPr/>
        </p:nvGrpSpPr>
        <p:grpSpPr>
          <a:xfrm>
            <a:off x="10634609" y="536176"/>
            <a:ext cx="817503" cy="1014820"/>
            <a:chOff x="654932" y="1695160"/>
            <a:chExt cx="1213595" cy="1506513"/>
          </a:xfrm>
        </p:grpSpPr>
        <p:sp>
          <p:nvSpPr>
            <p:cNvPr id="344" name="Google Shape;344;p13"/>
            <p:cNvSpPr/>
            <p:nvPr/>
          </p:nvSpPr>
          <p:spPr>
            <a:xfrm>
              <a:off x="654932" y="1695160"/>
              <a:ext cx="1213595" cy="670632"/>
            </a:xfrm>
            <a:prstGeom prst="rect">
              <a:avLst/>
            </a:prstGeom>
            <a:solidFill>
              <a:srgbClr val="E5007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45" name="Google Shape;345;p13"/>
            <p:cNvSpPr/>
            <p:nvPr/>
          </p:nvSpPr>
          <p:spPr>
            <a:xfrm>
              <a:off x="1041357" y="2766656"/>
              <a:ext cx="435018" cy="435017"/>
            </a:xfrm>
            <a:prstGeom prst="ellipse">
              <a:avLst/>
            </a:prstGeom>
            <a:solidFill>
              <a:srgbClr val="E5007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346" name="Google Shape;346;p13"/>
            <p:cNvCxnSpPr/>
            <p:nvPr/>
          </p:nvCxnSpPr>
          <p:spPr>
            <a:xfrm>
              <a:off x="1261730" y="2365792"/>
              <a:ext cx="0" cy="362074"/>
            </a:xfrm>
            <a:prstGeom prst="straightConnector1">
              <a:avLst/>
            </a:prstGeom>
            <a:noFill/>
            <a:ln cap="flat" cmpd="sng" w="25400">
              <a:solidFill>
                <a:srgbClr val="E50072"/>
              </a:solidFill>
              <a:prstDash val="dot"/>
              <a:miter lim="800000"/>
              <a:headEnd len="med" w="med" type="triangle"/>
              <a:tailEnd len="sm" w="sm" type="none"/>
            </a:ln>
          </p:spPr>
        </p:cxnSp>
        <p:sp>
          <p:nvSpPr>
            <p:cNvPr id="347" name="Google Shape;347;p13"/>
            <p:cNvSpPr txBox="1"/>
            <p:nvPr/>
          </p:nvSpPr>
          <p:spPr>
            <a:xfrm>
              <a:off x="776791" y="1864823"/>
              <a:ext cx="921383" cy="3655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000">
                  <a:solidFill>
                    <a:srgbClr val="FFFFFF"/>
                  </a:solidFill>
                  <a:latin typeface="Quicksand"/>
                  <a:ea typeface="Quicksand"/>
                  <a:cs typeface="Quicksand"/>
                  <a:sym typeface="Quicksand"/>
                </a:rPr>
                <a:t>Publish</a:t>
              </a:r>
              <a:endParaRPr b="1" sz="1000">
                <a:solidFill>
                  <a:srgbClr val="FFFFFF"/>
                </a:solidFill>
                <a:latin typeface="Quicksand"/>
                <a:ea typeface="Quicksand"/>
                <a:cs typeface="Quicksand"/>
                <a:sym typeface="Quicksand"/>
              </a:endParaRPr>
            </a:p>
          </p:txBody>
        </p:sp>
        <p:grpSp>
          <p:nvGrpSpPr>
            <p:cNvPr id="348" name="Google Shape;348;p13"/>
            <p:cNvGrpSpPr/>
            <p:nvPr/>
          </p:nvGrpSpPr>
          <p:grpSpPr>
            <a:xfrm>
              <a:off x="1112905" y="2838761"/>
              <a:ext cx="288548" cy="289098"/>
              <a:chOff x="-33645475" y="3944800"/>
              <a:chExt cx="292467" cy="293025"/>
            </a:xfrm>
          </p:grpSpPr>
          <p:sp>
            <p:nvSpPr>
              <p:cNvPr id="349" name="Google Shape;349;p1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0" name="Google Shape;350;p1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1" name="Google Shape;351;p1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2" name="Google Shape;352;p1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3" name="Google Shape;353;p1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4" name="Google Shape;354;p1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5" name="Google Shape;355;p13"/>
              <p:cNvSpPr/>
              <p:nvPr/>
            </p:nvSpPr>
            <p:spPr>
              <a:xfrm>
                <a:off x="-33459599" y="3951875"/>
                <a:ext cx="100850" cy="100074"/>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6" name="Google Shape;356;p1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7" name="Google Shape;357;p13"/>
              <p:cNvSpPr/>
              <p:nvPr/>
            </p:nvSpPr>
            <p:spPr>
              <a:xfrm>
                <a:off x="-33472732" y="4082625"/>
                <a:ext cx="119724"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8" name="Google Shape;358;p1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sp>
        <p:nvSpPr>
          <p:cNvPr id="359" name="Google Shape;359;p13"/>
          <p:cNvSpPr txBox="1"/>
          <p:nvPr/>
        </p:nvSpPr>
        <p:spPr>
          <a:xfrm>
            <a:off x="692206" y="1644569"/>
            <a:ext cx="10807587" cy="4912469"/>
          </a:xfrm>
          <a:prstGeom prst="rect">
            <a:avLst/>
          </a:prstGeom>
          <a:noFill/>
          <a:ln>
            <a:noFill/>
          </a:ln>
        </p:spPr>
        <p:txBody>
          <a:bodyPr anchorCtr="0" anchor="t" bIns="45700" lIns="91425" spcFirstLastPara="1" rIns="91425" wrap="square" tIns="45700">
            <a:normAutofit fontScale="87500" lnSpcReduction="20000"/>
          </a:bodyPr>
          <a:lstStyle/>
          <a:p>
            <a:pPr indent="0" lvl="0" marL="0" marR="0" rtl="0" algn="l">
              <a:lnSpc>
                <a:spcPct val="90000"/>
              </a:lnSpc>
              <a:spcBef>
                <a:spcPts val="0"/>
              </a:spcBef>
              <a:spcAft>
                <a:spcPts val="0"/>
              </a:spcAft>
              <a:buClr>
                <a:schemeClr val="dk1"/>
              </a:buClr>
              <a:buSzPct val="100000"/>
              <a:buFont typeface="Arial"/>
              <a:buNone/>
            </a:pPr>
            <a:r>
              <a:rPr b="1" lang="en-US" sz="1800">
                <a:solidFill>
                  <a:schemeClr val="dk1"/>
                </a:solidFill>
                <a:latin typeface="Quicksand"/>
                <a:ea typeface="Quicksand"/>
                <a:cs typeface="Quicksand"/>
                <a:sym typeface="Quicksand"/>
              </a:rPr>
              <a:t>Quality Assurance and Content Validation:</a:t>
            </a:r>
            <a:endParaRPr/>
          </a:p>
          <a:p>
            <a:pPr indent="-228589" lvl="0" marL="228589" marR="0" rtl="0" algn="l">
              <a:lnSpc>
                <a:spcPct val="90000"/>
              </a:lnSpc>
              <a:spcBef>
                <a:spcPts val="1000"/>
              </a:spcBef>
              <a:spcAft>
                <a:spcPts val="0"/>
              </a:spcAft>
              <a:buClr>
                <a:schemeClr val="dk1"/>
              </a:buClr>
              <a:buSzPct val="100000"/>
              <a:buFont typeface="Arial"/>
              <a:buChar char="•"/>
            </a:pPr>
            <a:r>
              <a:rPr lang="en-US" sz="1800">
                <a:solidFill>
                  <a:schemeClr val="dk1"/>
                </a:solidFill>
                <a:latin typeface="Quicksand"/>
                <a:ea typeface="Quicksand"/>
                <a:cs typeface="Quicksand"/>
                <a:sym typeface="Quicksand"/>
              </a:rPr>
              <a:t>Ensures that course materials, quizzes, and assignments align with the intended learning outcomes.</a:t>
            </a:r>
            <a:endParaRPr/>
          </a:p>
          <a:p>
            <a:pPr indent="-228589" lvl="0" marL="228589" marR="0" rtl="0" algn="l">
              <a:lnSpc>
                <a:spcPct val="90000"/>
              </a:lnSpc>
              <a:spcBef>
                <a:spcPts val="1000"/>
              </a:spcBef>
              <a:spcAft>
                <a:spcPts val="0"/>
              </a:spcAft>
              <a:buClr>
                <a:schemeClr val="dk1"/>
              </a:buClr>
              <a:buSzPct val="100000"/>
              <a:buFont typeface="Arial"/>
              <a:buChar char="•"/>
            </a:pPr>
            <a:r>
              <a:rPr lang="en-US" sz="1800">
                <a:solidFill>
                  <a:schemeClr val="dk1"/>
                </a:solidFill>
                <a:latin typeface="Quicksand"/>
                <a:ea typeface="Quicksand"/>
                <a:cs typeface="Quicksand"/>
                <a:sym typeface="Quicksand"/>
              </a:rPr>
              <a:t>Helps identify gaps, redundancies, or inconsistencies in the content.	</a:t>
            </a:r>
            <a:endParaRPr/>
          </a:p>
          <a:p>
            <a:pPr indent="0" lvl="0" marL="0" marR="0" rtl="0" algn="l">
              <a:lnSpc>
                <a:spcPct val="90000"/>
              </a:lnSpc>
              <a:spcBef>
                <a:spcPts val="1000"/>
              </a:spcBef>
              <a:spcAft>
                <a:spcPts val="0"/>
              </a:spcAft>
              <a:buClr>
                <a:schemeClr val="dk1"/>
              </a:buClr>
              <a:buSzPct val="100000"/>
              <a:buFont typeface="Arial"/>
              <a:buNone/>
            </a:pPr>
            <a:r>
              <a:t/>
            </a:r>
            <a:endParaRPr b="1" sz="1800">
              <a:solidFill>
                <a:schemeClr val="dk1"/>
              </a:solidFill>
              <a:latin typeface="Quicksand"/>
              <a:ea typeface="Quicksand"/>
              <a:cs typeface="Quicksand"/>
              <a:sym typeface="Quicksand"/>
            </a:endParaRPr>
          </a:p>
          <a:p>
            <a:pPr indent="0" lvl="0" marL="0" marR="0" rtl="0" algn="l">
              <a:lnSpc>
                <a:spcPct val="90000"/>
              </a:lnSpc>
              <a:spcBef>
                <a:spcPts val="1000"/>
              </a:spcBef>
              <a:spcAft>
                <a:spcPts val="0"/>
              </a:spcAft>
              <a:buClr>
                <a:schemeClr val="dk1"/>
              </a:buClr>
              <a:buSzPct val="100000"/>
              <a:buFont typeface="Arial"/>
              <a:buNone/>
            </a:pPr>
            <a:r>
              <a:rPr b="1" lang="en-US" sz="1800">
                <a:solidFill>
                  <a:schemeClr val="dk1"/>
                </a:solidFill>
                <a:latin typeface="Quicksand"/>
                <a:ea typeface="Quicksand"/>
                <a:cs typeface="Quicksand"/>
                <a:sym typeface="Quicksand"/>
              </a:rPr>
              <a:t>Testing Learning Experience and Engagement:</a:t>
            </a:r>
            <a:endParaRPr/>
          </a:p>
          <a:p>
            <a:pPr indent="-228589" lvl="0" marL="228589" marR="0" rtl="0" algn="l">
              <a:lnSpc>
                <a:spcPct val="90000"/>
              </a:lnSpc>
              <a:spcBef>
                <a:spcPts val="1000"/>
              </a:spcBef>
              <a:spcAft>
                <a:spcPts val="0"/>
              </a:spcAft>
              <a:buClr>
                <a:schemeClr val="dk1"/>
              </a:buClr>
              <a:buSzPct val="100000"/>
              <a:buFont typeface="Arial"/>
              <a:buChar char="•"/>
            </a:pPr>
            <a:r>
              <a:rPr lang="en-US" sz="1800">
                <a:solidFill>
                  <a:schemeClr val="dk1"/>
                </a:solidFill>
                <a:latin typeface="Quicksand"/>
                <a:ea typeface="Quicksand"/>
                <a:cs typeface="Quicksand"/>
                <a:sym typeface="Quicksand"/>
              </a:rPr>
              <a:t>Assesses whether the course structure, format, and tools are engaging and meet learner expectations.</a:t>
            </a:r>
            <a:endParaRPr/>
          </a:p>
          <a:p>
            <a:pPr indent="-228589" lvl="0" marL="228589" marR="0" rtl="0" algn="l">
              <a:lnSpc>
                <a:spcPct val="90000"/>
              </a:lnSpc>
              <a:spcBef>
                <a:spcPts val="1000"/>
              </a:spcBef>
              <a:spcAft>
                <a:spcPts val="0"/>
              </a:spcAft>
              <a:buClr>
                <a:schemeClr val="dk1"/>
              </a:buClr>
              <a:buSzPct val="100000"/>
              <a:buFont typeface="Arial"/>
              <a:buChar char="•"/>
            </a:pPr>
            <a:r>
              <a:rPr lang="en-US" sz="1800">
                <a:solidFill>
                  <a:schemeClr val="dk1"/>
                </a:solidFill>
                <a:latin typeface="Quicksand"/>
                <a:ea typeface="Quicksand"/>
                <a:cs typeface="Quicksand"/>
                <a:sym typeface="Quicksand"/>
              </a:rPr>
              <a:t>Identifies whether activities, quizzes, and assignments are at the right difficulty level.</a:t>
            </a:r>
            <a:endParaRPr/>
          </a:p>
          <a:p>
            <a:pPr indent="0" lvl="0" marL="0" marR="0" rtl="0" algn="l">
              <a:lnSpc>
                <a:spcPct val="90000"/>
              </a:lnSpc>
              <a:spcBef>
                <a:spcPts val="1000"/>
              </a:spcBef>
              <a:spcAft>
                <a:spcPts val="0"/>
              </a:spcAft>
              <a:buClr>
                <a:schemeClr val="dk1"/>
              </a:buClr>
              <a:buSzPct val="100000"/>
              <a:buFont typeface="Arial"/>
              <a:buNone/>
            </a:pPr>
            <a:r>
              <a:t/>
            </a:r>
            <a:endParaRPr b="1" sz="1800">
              <a:solidFill>
                <a:schemeClr val="dk1"/>
              </a:solidFill>
              <a:latin typeface="Quicksand"/>
              <a:ea typeface="Quicksand"/>
              <a:cs typeface="Quicksand"/>
              <a:sym typeface="Quicksand"/>
            </a:endParaRPr>
          </a:p>
          <a:p>
            <a:pPr indent="0" lvl="0" marL="0" marR="0" rtl="0" algn="l">
              <a:lnSpc>
                <a:spcPct val="90000"/>
              </a:lnSpc>
              <a:spcBef>
                <a:spcPts val="1000"/>
              </a:spcBef>
              <a:spcAft>
                <a:spcPts val="0"/>
              </a:spcAft>
              <a:buClr>
                <a:schemeClr val="dk1"/>
              </a:buClr>
              <a:buSzPct val="100000"/>
              <a:buFont typeface="Arial"/>
              <a:buNone/>
            </a:pPr>
            <a:r>
              <a:rPr b="1" lang="en-US" sz="1800">
                <a:solidFill>
                  <a:schemeClr val="dk1"/>
                </a:solidFill>
                <a:latin typeface="Quicksand"/>
                <a:ea typeface="Quicksand"/>
                <a:cs typeface="Quicksand"/>
                <a:sym typeface="Quicksand"/>
              </a:rPr>
              <a:t>Refining Instructional and Facilitation Approaches:</a:t>
            </a:r>
            <a:endParaRPr/>
          </a:p>
          <a:p>
            <a:pPr indent="-228589" lvl="0" marL="228589" marR="0" rtl="0" algn="l">
              <a:lnSpc>
                <a:spcPct val="90000"/>
              </a:lnSpc>
              <a:spcBef>
                <a:spcPts val="1000"/>
              </a:spcBef>
              <a:spcAft>
                <a:spcPts val="0"/>
              </a:spcAft>
              <a:buClr>
                <a:schemeClr val="dk1"/>
              </a:buClr>
              <a:buSzPct val="100000"/>
              <a:buFont typeface="Arial"/>
              <a:buChar char="•"/>
            </a:pPr>
            <a:r>
              <a:rPr lang="en-US" sz="1800">
                <a:solidFill>
                  <a:schemeClr val="dk1"/>
                </a:solidFill>
                <a:latin typeface="Quicksand"/>
                <a:ea typeface="Quicksand"/>
                <a:cs typeface="Quicksand"/>
                <a:sym typeface="Quicksand"/>
              </a:rPr>
              <a:t>Helps trainers refine their delivery techniques, ensuring clarity, engagement and time management.</a:t>
            </a:r>
            <a:endParaRPr/>
          </a:p>
          <a:p>
            <a:pPr indent="-228589" lvl="0" marL="228589" marR="0" rtl="0" algn="l">
              <a:lnSpc>
                <a:spcPct val="90000"/>
              </a:lnSpc>
              <a:spcBef>
                <a:spcPts val="1000"/>
              </a:spcBef>
              <a:spcAft>
                <a:spcPts val="0"/>
              </a:spcAft>
              <a:buClr>
                <a:schemeClr val="dk1"/>
              </a:buClr>
              <a:buSzPct val="100000"/>
              <a:buFont typeface="Arial"/>
              <a:buChar char="•"/>
            </a:pPr>
            <a:r>
              <a:rPr lang="en-US" sz="1800">
                <a:solidFill>
                  <a:schemeClr val="dk1"/>
                </a:solidFill>
                <a:latin typeface="Quicksand"/>
                <a:ea typeface="Quicksand"/>
                <a:cs typeface="Quicksand"/>
                <a:sym typeface="Quicksand"/>
              </a:rPr>
              <a:t>Allows for testing different interactive strategies, such as polls, case discussions, and group activities.</a:t>
            </a:r>
            <a:endParaRPr/>
          </a:p>
          <a:p>
            <a:pPr indent="0" lvl="0" marL="0" marR="0" rtl="0" algn="l">
              <a:lnSpc>
                <a:spcPct val="90000"/>
              </a:lnSpc>
              <a:spcBef>
                <a:spcPts val="1000"/>
              </a:spcBef>
              <a:spcAft>
                <a:spcPts val="0"/>
              </a:spcAft>
              <a:buClr>
                <a:schemeClr val="dk1"/>
              </a:buClr>
              <a:buSzPct val="100000"/>
              <a:buFont typeface="Arial"/>
              <a:buNone/>
            </a:pPr>
            <a:r>
              <a:t/>
            </a:r>
            <a:endParaRPr b="1" sz="1800">
              <a:solidFill>
                <a:schemeClr val="dk1"/>
              </a:solidFill>
              <a:latin typeface="Quicksand"/>
              <a:ea typeface="Quicksand"/>
              <a:cs typeface="Quicksand"/>
              <a:sym typeface="Quicksand"/>
            </a:endParaRPr>
          </a:p>
          <a:p>
            <a:pPr indent="0" lvl="0" marL="0" marR="0" rtl="0" algn="l">
              <a:lnSpc>
                <a:spcPct val="90000"/>
              </a:lnSpc>
              <a:spcBef>
                <a:spcPts val="1000"/>
              </a:spcBef>
              <a:spcAft>
                <a:spcPts val="0"/>
              </a:spcAft>
              <a:buClr>
                <a:schemeClr val="dk1"/>
              </a:buClr>
              <a:buSzPct val="100000"/>
              <a:buFont typeface="Arial"/>
              <a:buNone/>
            </a:pPr>
            <a:r>
              <a:rPr b="1" lang="en-US" sz="1800">
                <a:solidFill>
                  <a:schemeClr val="dk1"/>
                </a:solidFill>
                <a:latin typeface="Quicksand"/>
                <a:ea typeface="Quicksand"/>
                <a:cs typeface="Quicksand"/>
                <a:sym typeface="Quicksand"/>
              </a:rPr>
              <a:t>Gathering Participant Feedback for Course Improvement:</a:t>
            </a:r>
            <a:endParaRPr/>
          </a:p>
          <a:p>
            <a:pPr indent="-228589" lvl="0" marL="228589" marR="0" rtl="0" algn="l">
              <a:lnSpc>
                <a:spcPct val="90000"/>
              </a:lnSpc>
              <a:spcBef>
                <a:spcPts val="1000"/>
              </a:spcBef>
              <a:spcAft>
                <a:spcPts val="0"/>
              </a:spcAft>
              <a:buClr>
                <a:schemeClr val="dk1"/>
              </a:buClr>
              <a:buSzPct val="100000"/>
              <a:buFont typeface="Arial"/>
              <a:buChar char="•"/>
            </a:pPr>
            <a:r>
              <a:rPr lang="en-US" sz="1800">
                <a:solidFill>
                  <a:schemeClr val="dk1"/>
                </a:solidFill>
                <a:latin typeface="Quicksand"/>
                <a:ea typeface="Quicksand"/>
                <a:cs typeface="Quicksand"/>
                <a:sym typeface="Quicksand"/>
              </a:rPr>
              <a:t>Early participants provide valuable insights on course clarity, difficulty, and effectiveness.</a:t>
            </a:r>
            <a:endParaRPr/>
          </a:p>
          <a:p>
            <a:pPr indent="-228589" lvl="0" marL="228589" marR="0" rtl="0" algn="l">
              <a:lnSpc>
                <a:spcPct val="90000"/>
              </a:lnSpc>
              <a:spcBef>
                <a:spcPts val="1000"/>
              </a:spcBef>
              <a:spcAft>
                <a:spcPts val="0"/>
              </a:spcAft>
              <a:buClr>
                <a:schemeClr val="dk1"/>
              </a:buClr>
              <a:buSzPct val="100000"/>
              <a:buFont typeface="Arial"/>
              <a:buChar char="•"/>
            </a:pPr>
            <a:r>
              <a:rPr lang="en-US" sz="1800">
                <a:solidFill>
                  <a:schemeClr val="dk1"/>
                </a:solidFill>
                <a:latin typeface="Quicksand"/>
                <a:ea typeface="Quicksand"/>
                <a:cs typeface="Quicksand"/>
                <a:sym typeface="Quicksand"/>
              </a:rPr>
              <a:t>Feedback collected through surveys, focus groups, or direct discussions informs necessary adjustments.</a:t>
            </a:r>
            <a:endParaRPr sz="1700">
              <a:solidFill>
                <a:schemeClr val="dk1"/>
              </a:solidFill>
              <a:latin typeface="Quicksand"/>
              <a:ea typeface="Quicksand"/>
              <a:cs typeface="Quicksand"/>
              <a:sym typeface="Quicksa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14"/>
          <p:cNvSpPr txBox="1"/>
          <p:nvPr>
            <p:ph type="title"/>
          </p:nvPr>
        </p:nvSpPr>
        <p:spPr>
          <a:xfrm>
            <a:off x="838200" y="365129"/>
            <a:ext cx="9387659"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Open Science and Evidence-Informed Decision Making Training Course in detail</a:t>
            </a:r>
            <a:endParaRPr/>
          </a:p>
        </p:txBody>
      </p:sp>
      <p:sp>
        <p:nvSpPr>
          <p:cNvPr id="366" name="Google Shape;366;p14"/>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sp>
        <p:nvSpPr>
          <p:cNvPr id="367" name="Google Shape;367;p14"/>
          <p:cNvSpPr txBox="1"/>
          <p:nvPr/>
        </p:nvSpPr>
        <p:spPr>
          <a:xfrm>
            <a:off x="860749" y="2472996"/>
            <a:ext cx="609755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Quicksand"/>
                <a:ea typeface="Quicksand"/>
                <a:cs typeface="Quicksand"/>
                <a:sym typeface="Quicksand"/>
              </a:rPr>
              <a:t>Training Course 1: “Open Science is the new norm”</a:t>
            </a:r>
            <a:endParaRPr sz="1800">
              <a:solidFill>
                <a:schemeClr val="dk1"/>
              </a:solidFill>
              <a:latin typeface="Calibri"/>
              <a:ea typeface="Calibri"/>
              <a:cs typeface="Calibri"/>
              <a:sym typeface="Calibri"/>
            </a:endParaRPr>
          </a:p>
        </p:txBody>
      </p:sp>
      <p:sp>
        <p:nvSpPr>
          <p:cNvPr id="368" name="Google Shape;368;p14"/>
          <p:cNvSpPr txBox="1"/>
          <p:nvPr/>
        </p:nvSpPr>
        <p:spPr>
          <a:xfrm>
            <a:off x="860748" y="2923945"/>
            <a:ext cx="1106377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Quicksand"/>
                <a:ea typeface="Quicksand"/>
                <a:cs typeface="Quicksand"/>
                <a:sym typeface="Quicksand"/>
              </a:rPr>
              <a:t>Training Course 2: “Ethical, Legal and Societal Implications (ELSI) and Data Governance”</a:t>
            </a:r>
            <a:endParaRPr sz="1800">
              <a:solidFill>
                <a:schemeClr val="dk1"/>
              </a:solidFill>
              <a:latin typeface="Calibri"/>
              <a:ea typeface="Calibri"/>
              <a:cs typeface="Calibri"/>
              <a:sym typeface="Calibri"/>
            </a:endParaRPr>
          </a:p>
        </p:txBody>
      </p:sp>
      <p:sp>
        <p:nvSpPr>
          <p:cNvPr id="369" name="Google Shape;369;p14"/>
          <p:cNvSpPr txBox="1"/>
          <p:nvPr/>
        </p:nvSpPr>
        <p:spPr>
          <a:xfrm>
            <a:off x="860749" y="3374894"/>
            <a:ext cx="850718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Quicksand"/>
                <a:ea typeface="Quicksand"/>
                <a:cs typeface="Quicksand"/>
                <a:sym typeface="Quicksand"/>
              </a:rPr>
              <a:t>Training Course 3: “Introduction to Evidence-informed Decision-making”</a:t>
            </a:r>
            <a:endParaRPr sz="1800">
              <a:solidFill>
                <a:schemeClr val="dk1"/>
              </a:solidFill>
              <a:latin typeface="Calibri"/>
              <a:ea typeface="Calibri"/>
              <a:cs typeface="Calibri"/>
              <a:sym typeface="Calibri"/>
            </a:endParaRPr>
          </a:p>
        </p:txBody>
      </p:sp>
      <p:sp>
        <p:nvSpPr>
          <p:cNvPr id="370" name="Google Shape;370;p14"/>
          <p:cNvSpPr txBox="1"/>
          <p:nvPr/>
        </p:nvSpPr>
        <p:spPr>
          <a:xfrm>
            <a:off x="860749" y="3825843"/>
            <a:ext cx="906702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Quicksand"/>
                <a:ea typeface="Quicksand"/>
                <a:cs typeface="Quicksand"/>
                <a:sym typeface="Quicksand"/>
              </a:rPr>
              <a:t>Training Course 4: “Open Science Stakeholders and Collaboration Strategies”</a:t>
            </a:r>
            <a:endParaRPr sz="1800">
              <a:solidFill>
                <a:schemeClr val="dk1"/>
              </a:solidFill>
              <a:latin typeface="Calibri"/>
              <a:ea typeface="Calibri"/>
              <a:cs typeface="Calibri"/>
              <a:sym typeface="Calibri"/>
            </a:endParaRPr>
          </a:p>
        </p:txBody>
      </p:sp>
      <p:sp>
        <p:nvSpPr>
          <p:cNvPr id="371" name="Google Shape;371;p14"/>
          <p:cNvSpPr txBox="1"/>
          <p:nvPr/>
        </p:nvSpPr>
        <p:spPr>
          <a:xfrm>
            <a:off x="860749" y="4276792"/>
            <a:ext cx="1074511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Quicksand"/>
                <a:ea typeface="Quicksand"/>
                <a:cs typeface="Quicksand"/>
                <a:sym typeface="Quicksand"/>
              </a:rPr>
              <a:t>Training Course 5: “Empowering the Future of Research with Open Science”</a:t>
            </a:r>
            <a:endParaRPr sz="1800">
              <a:solidFill>
                <a:schemeClr val="dk1"/>
              </a:solidFill>
              <a:latin typeface="Calibri"/>
              <a:ea typeface="Calibri"/>
              <a:cs typeface="Calibri"/>
              <a:sym typeface="Calibri"/>
            </a:endParaRPr>
          </a:p>
        </p:txBody>
      </p:sp>
      <p:sp>
        <p:nvSpPr>
          <p:cNvPr id="372" name="Google Shape;372;p14"/>
          <p:cNvSpPr txBox="1"/>
          <p:nvPr/>
        </p:nvSpPr>
        <p:spPr>
          <a:xfrm>
            <a:off x="860749" y="4727741"/>
            <a:ext cx="1019306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Quicksand"/>
                <a:ea typeface="Quicksand"/>
                <a:cs typeface="Quicksand"/>
                <a:sym typeface="Quicksand"/>
              </a:rPr>
              <a:t>Training Course 6: “Open science policies support open science practices”</a:t>
            </a:r>
            <a:endParaRPr sz="1800">
              <a:solidFill>
                <a:schemeClr val="dk1"/>
              </a:solidFill>
              <a:latin typeface="Calibri"/>
              <a:ea typeface="Calibri"/>
              <a:cs typeface="Calibri"/>
              <a:sym typeface="Calibri"/>
            </a:endParaRPr>
          </a:p>
        </p:txBody>
      </p:sp>
      <p:sp>
        <p:nvSpPr>
          <p:cNvPr id="373" name="Google Shape;373;p14"/>
          <p:cNvSpPr txBox="1"/>
          <p:nvPr/>
        </p:nvSpPr>
        <p:spPr>
          <a:xfrm>
            <a:off x="860749" y="5178692"/>
            <a:ext cx="671570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Quicksand"/>
                <a:ea typeface="Quicksand"/>
                <a:cs typeface="Quicksand"/>
                <a:sym typeface="Quicksand"/>
              </a:rPr>
              <a:t>Training Course 7: “Implementing Open Science Policies”</a:t>
            </a:r>
            <a:endParaRPr sz="1800">
              <a:solidFill>
                <a:schemeClr val="dk1"/>
              </a:solidFill>
              <a:latin typeface="Calibri"/>
              <a:ea typeface="Calibri"/>
              <a:cs typeface="Calibri"/>
              <a:sym typeface="Calibri"/>
            </a:endParaRPr>
          </a:p>
        </p:txBody>
      </p:sp>
      <p:sp>
        <p:nvSpPr>
          <p:cNvPr id="374" name="Google Shape;374;p14"/>
          <p:cNvSpPr txBox="1"/>
          <p:nvPr/>
        </p:nvSpPr>
        <p:spPr>
          <a:xfrm>
            <a:off x="838200" y="2021646"/>
            <a:ext cx="609755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6DAA2D"/>
                </a:solidFill>
                <a:latin typeface="Quicksand"/>
                <a:ea typeface="Quicksand"/>
                <a:cs typeface="Quicksand"/>
                <a:sym typeface="Quicksand"/>
              </a:rPr>
              <a:t>Learning Path details:</a:t>
            </a:r>
            <a:endParaRPr b="1" sz="1800">
              <a:solidFill>
                <a:srgbClr val="6DAA2D"/>
              </a:solidFill>
              <a:latin typeface="Calibri"/>
              <a:ea typeface="Calibri"/>
              <a:cs typeface="Calibri"/>
              <a:sym typeface="Calibri"/>
            </a:endParaRPr>
          </a:p>
        </p:txBody>
      </p:sp>
      <p:grpSp>
        <p:nvGrpSpPr>
          <p:cNvPr id="375" name="Google Shape;375;p14"/>
          <p:cNvGrpSpPr/>
          <p:nvPr/>
        </p:nvGrpSpPr>
        <p:grpSpPr>
          <a:xfrm>
            <a:off x="10480496" y="444665"/>
            <a:ext cx="978686" cy="1110504"/>
            <a:chOff x="6287844" y="1520658"/>
            <a:chExt cx="1522713" cy="1727805"/>
          </a:xfrm>
        </p:grpSpPr>
        <p:grpSp>
          <p:nvGrpSpPr>
            <p:cNvPr id="376" name="Google Shape;376;p14"/>
            <p:cNvGrpSpPr/>
            <p:nvPr/>
          </p:nvGrpSpPr>
          <p:grpSpPr>
            <a:xfrm>
              <a:off x="6287844" y="1520658"/>
              <a:ext cx="1522713" cy="1727805"/>
              <a:chOff x="1613987" y="2716735"/>
              <a:chExt cx="1900801" cy="2156817"/>
            </a:xfrm>
          </p:grpSpPr>
          <p:sp>
            <p:nvSpPr>
              <p:cNvPr id="377" name="Google Shape;377;p14"/>
              <p:cNvSpPr/>
              <p:nvPr/>
            </p:nvSpPr>
            <p:spPr>
              <a:xfrm rot="-5400002">
                <a:off x="2126988" y="2411959"/>
                <a:ext cx="874800" cy="1900800"/>
              </a:xfrm>
              <a:prstGeom prst="round2SameRect">
                <a:avLst>
                  <a:gd fmla="val 50000" name="adj1"/>
                  <a:gd fmla="val 0" name="adj2"/>
                </a:avLst>
              </a:prstGeom>
              <a:solidFill>
                <a:srgbClr val="3A38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78" name="Google Shape;378;p14"/>
              <p:cNvSpPr/>
              <p:nvPr/>
            </p:nvSpPr>
            <p:spPr>
              <a:xfrm>
                <a:off x="2457760" y="4307360"/>
                <a:ext cx="566192" cy="566192"/>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379" name="Google Shape;379;p14"/>
              <p:cNvCxnSpPr/>
              <p:nvPr/>
            </p:nvCxnSpPr>
            <p:spPr>
              <a:xfrm>
                <a:off x="2740856" y="3874870"/>
                <a:ext cx="0" cy="427219"/>
              </a:xfrm>
              <a:prstGeom prst="straightConnector1">
                <a:avLst/>
              </a:prstGeom>
              <a:noFill/>
              <a:ln cap="flat" cmpd="sng" w="25400">
                <a:solidFill>
                  <a:schemeClr val="dk1"/>
                </a:solidFill>
                <a:prstDash val="dot"/>
                <a:miter lim="800000"/>
                <a:headEnd len="med" w="med" type="triangle"/>
                <a:tailEnd len="sm" w="sm" type="none"/>
              </a:ln>
            </p:spPr>
          </p:cxnSp>
          <p:sp>
            <p:nvSpPr>
              <p:cNvPr id="380" name="Google Shape;380;p14"/>
              <p:cNvSpPr txBox="1"/>
              <p:nvPr/>
            </p:nvSpPr>
            <p:spPr>
              <a:xfrm>
                <a:off x="2134088" y="3146357"/>
                <a:ext cx="1199211" cy="4782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1000"/>
                  <a:buFont typeface="Quicksand"/>
                  <a:buNone/>
                </a:pPr>
                <a:r>
                  <a:rPr b="1" lang="en-US" sz="1000">
                    <a:solidFill>
                      <a:srgbClr val="FFFFFF"/>
                    </a:solidFill>
                    <a:latin typeface="Quicksand"/>
                    <a:ea typeface="Quicksand"/>
                    <a:cs typeface="Quicksand"/>
                    <a:sym typeface="Quicksand"/>
                  </a:rPr>
                  <a:t>Verify</a:t>
                </a:r>
                <a:endParaRPr b="1" sz="1000">
                  <a:solidFill>
                    <a:srgbClr val="FFFFFF"/>
                  </a:solidFill>
                  <a:latin typeface="Quicksand"/>
                  <a:ea typeface="Quicksand"/>
                  <a:cs typeface="Quicksand"/>
                  <a:sym typeface="Quicksand"/>
                </a:endParaRPr>
              </a:p>
            </p:txBody>
          </p:sp>
          <p:sp>
            <p:nvSpPr>
              <p:cNvPr id="381" name="Google Shape;381;p14"/>
              <p:cNvSpPr/>
              <p:nvPr/>
            </p:nvSpPr>
            <p:spPr>
              <a:xfrm>
                <a:off x="1613987" y="2716735"/>
                <a:ext cx="381257" cy="132556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382" name="Google Shape;382;p14"/>
            <p:cNvSpPr/>
            <p:nvPr/>
          </p:nvSpPr>
          <p:spPr>
            <a:xfrm rot="9899999">
              <a:off x="7075343" y="2922838"/>
              <a:ext cx="281481" cy="239064"/>
            </a:xfrm>
            <a:custGeom>
              <a:rect b="b" l="l" r="r" t="t"/>
              <a:pathLst>
                <a:path extrusionOk="0" h="2472345" w="2911009">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15"/>
          <p:cNvSpPr txBox="1"/>
          <p:nvPr>
            <p:ph type="title"/>
          </p:nvPr>
        </p:nvSpPr>
        <p:spPr>
          <a:xfrm>
            <a:off x="838200" y="9966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Training Course 1: “Open Science is the new norm”</a:t>
            </a:r>
            <a:endParaRPr/>
          </a:p>
        </p:txBody>
      </p:sp>
      <p:sp>
        <p:nvSpPr>
          <p:cNvPr id="389" name="Google Shape;389;p15"/>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390" name="Google Shape;390;p15"/>
          <p:cNvGrpSpPr/>
          <p:nvPr/>
        </p:nvGrpSpPr>
        <p:grpSpPr>
          <a:xfrm>
            <a:off x="838200" y="1551929"/>
            <a:ext cx="3706586" cy="724739"/>
            <a:chOff x="838200" y="1551929"/>
            <a:chExt cx="3706586" cy="724739"/>
          </a:xfrm>
        </p:grpSpPr>
        <p:sp>
          <p:nvSpPr>
            <p:cNvPr id="391" name="Google Shape;391;p15"/>
            <p:cNvSpPr/>
            <p:nvPr/>
          </p:nvSpPr>
          <p:spPr>
            <a:xfrm>
              <a:off x="838200" y="1551929"/>
              <a:ext cx="3706586" cy="724739"/>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92" name="Google Shape;392;p15"/>
            <p:cNvSpPr txBox="1"/>
            <p:nvPr/>
          </p:nvSpPr>
          <p:spPr>
            <a:xfrm>
              <a:off x="838200" y="1579922"/>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01: </a:t>
              </a:r>
              <a:endParaRPr/>
            </a:p>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Fundamentals of Open Science</a:t>
              </a:r>
              <a:endParaRPr/>
            </a:p>
          </p:txBody>
        </p:sp>
      </p:grpSp>
      <p:sp>
        <p:nvSpPr>
          <p:cNvPr id="393" name="Google Shape;393;p15"/>
          <p:cNvSpPr txBox="1"/>
          <p:nvPr/>
        </p:nvSpPr>
        <p:spPr>
          <a:xfrm>
            <a:off x="5353440" y="1544065"/>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Open Science values and principles</a:t>
            </a:r>
            <a:endParaRPr sz="1800">
              <a:solidFill>
                <a:schemeClr val="dk1"/>
              </a:solidFill>
              <a:latin typeface="Calibri"/>
              <a:ea typeface="Calibri"/>
              <a:cs typeface="Calibri"/>
              <a:sym typeface="Calibri"/>
            </a:endParaRPr>
          </a:p>
        </p:txBody>
      </p:sp>
      <p:sp>
        <p:nvSpPr>
          <p:cNvPr id="394" name="Google Shape;394;p15"/>
          <p:cNvSpPr txBox="1"/>
          <p:nvPr/>
        </p:nvSpPr>
        <p:spPr>
          <a:xfrm>
            <a:off x="5353440" y="1913397"/>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FAIR Principles and their role in Open Science</a:t>
            </a:r>
            <a:endParaRPr/>
          </a:p>
        </p:txBody>
      </p:sp>
      <p:grpSp>
        <p:nvGrpSpPr>
          <p:cNvPr id="395" name="Google Shape;395;p15"/>
          <p:cNvGrpSpPr/>
          <p:nvPr/>
        </p:nvGrpSpPr>
        <p:grpSpPr>
          <a:xfrm>
            <a:off x="838200" y="3066630"/>
            <a:ext cx="3706586" cy="724739"/>
            <a:chOff x="838200" y="3131070"/>
            <a:chExt cx="3706586" cy="724739"/>
          </a:xfrm>
        </p:grpSpPr>
        <p:sp>
          <p:nvSpPr>
            <p:cNvPr id="396" name="Google Shape;396;p15"/>
            <p:cNvSpPr/>
            <p:nvPr/>
          </p:nvSpPr>
          <p:spPr>
            <a:xfrm>
              <a:off x="838200" y="3131070"/>
              <a:ext cx="3706586" cy="724739"/>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97" name="Google Shape;397;p15"/>
            <p:cNvSpPr txBox="1"/>
            <p:nvPr/>
          </p:nvSpPr>
          <p:spPr>
            <a:xfrm>
              <a:off x="838200" y="3159063"/>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02: </a:t>
              </a:r>
              <a:endParaRPr/>
            </a:p>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Open Science and Society</a:t>
              </a:r>
              <a:endParaRPr/>
            </a:p>
          </p:txBody>
        </p:sp>
      </p:grpSp>
      <p:sp>
        <p:nvSpPr>
          <p:cNvPr id="398" name="Google Shape;398;p15"/>
          <p:cNvSpPr txBox="1"/>
          <p:nvPr/>
        </p:nvSpPr>
        <p:spPr>
          <a:xfrm>
            <a:off x="5353440" y="2922230"/>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Societal and Economic impact of Citizen Science from Galileo to post-truth populism</a:t>
            </a:r>
            <a:endParaRPr/>
          </a:p>
        </p:txBody>
      </p:sp>
      <p:sp>
        <p:nvSpPr>
          <p:cNvPr id="399" name="Google Shape;399;p15"/>
          <p:cNvSpPr txBox="1"/>
          <p:nvPr/>
        </p:nvSpPr>
        <p:spPr>
          <a:xfrm>
            <a:off x="5353440" y="3594195"/>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Societal Impact of Open Science - Real-life examples</a:t>
            </a:r>
            <a:endParaRPr/>
          </a:p>
        </p:txBody>
      </p:sp>
      <p:grpSp>
        <p:nvGrpSpPr>
          <p:cNvPr id="400" name="Google Shape;400;p15"/>
          <p:cNvGrpSpPr/>
          <p:nvPr/>
        </p:nvGrpSpPr>
        <p:grpSpPr>
          <a:xfrm>
            <a:off x="838200" y="4598710"/>
            <a:ext cx="3706586" cy="1260110"/>
            <a:chOff x="838200" y="3131071"/>
            <a:chExt cx="3706586" cy="1260110"/>
          </a:xfrm>
        </p:grpSpPr>
        <p:sp>
          <p:nvSpPr>
            <p:cNvPr id="401" name="Google Shape;401;p15"/>
            <p:cNvSpPr/>
            <p:nvPr/>
          </p:nvSpPr>
          <p:spPr>
            <a:xfrm>
              <a:off x="838200" y="3131071"/>
              <a:ext cx="3706586" cy="1260110"/>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02" name="Google Shape;402;p15"/>
            <p:cNvSpPr txBox="1"/>
            <p:nvPr/>
          </p:nvSpPr>
          <p:spPr>
            <a:xfrm>
              <a:off x="838200" y="3181520"/>
              <a:ext cx="3706586" cy="120032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03: </a:t>
              </a:r>
              <a:endParaRPr/>
            </a:p>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Open Science is Essential for Advancing Research and Innovation</a:t>
              </a:r>
              <a:endParaRPr/>
            </a:p>
          </p:txBody>
        </p:sp>
      </p:grpSp>
      <p:sp>
        <p:nvSpPr>
          <p:cNvPr id="403" name="Google Shape;403;p15"/>
          <p:cNvSpPr txBox="1"/>
          <p:nvPr/>
        </p:nvSpPr>
        <p:spPr>
          <a:xfrm>
            <a:off x="5353440" y="4686858"/>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Open Science: Benefits for scientific progress</a:t>
            </a:r>
            <a:endParaRPr/>
          </a:p>
        </p:txBody>
      </p:sp>
      <p:sp>
        <p:nvSpPr>
          <p:cNvPr id="404" name="Google Shape;404;p15"/>
          <p:cNvSpPr txBox="1"/>
          <p:nvPr/>
        </p:nvSpPr>
        <p:spPr>
          <a:xfrm>
            <a:off x="5353440" y="5404251"/>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Open Science in Practice (optional)</a:t>
            </a:r>
            <a:endParaRPr/>
          </a:p>
        </p:txBody>
      </p:sp>
      <p:pic>
        <p:nvPicPr>
          <p:cNvPr id="405" name="Google Shape;405;p15"/>
          <p:cNvPicPr preferRelativeResize="0"/>
          <p:nvPr/>
        </p:nvPicPr>
        <p:blipFill rotWithShape="1">
          <a:blip r:embed="rId3">
            <a:alphaModFix/>
          </a:blip>
          <a:srcRect b="0" l="0" r="0" t="0"/>
          <a:stretch/>
        </p:blipFill>
        <p:spPr>
          <a:xfrm>
            <a:off x="951109" y="1187324"/>
            <a:ext cx="683079" cy="419244"/>
          </a:xfrm>
          <a:prstGeom prst="rect">
            <a:avLst/>
          </a:prstGeom>
          <a:noFill/>
          <a:ln>
            <a:noFill/>
          </a:ln>
        </p:spPr>
      </p:pic>
      <p:pic>
        <p:nvPicPr>
          <p:cNvPr id="406" name="Google Shape;406;p15"/>
          <p:cNvPicPr preferRelativeResize="0"/>
          <p:nvPr/>
        </p:nvPicPr>
        <p:blipFill rotWithShape="1">
          <a:blip r:embed="rId3">
            <a:alphaModFix/>
          </a:blip>
          <a:srcRect b="0" l="0" r="0" t="0"/>
          <a:stretch/>
        </p:blipFill>
        <p:spPr>
          <a:xfrm>
            <a:off x="965463" y="2710682"/>
            <a:ext cx="683079" cy="419244"/>
          </a:xfrm>
          <a:prstGeom prst="rect">
            <a:avLst/>
          </a:prstGeom>
          <a:noFill/>
          <a:ln>
            <a:noFill/>
          </a:ln>
        </p:spPr>
      </p:pic>
      <p:pic>
        <p:nvPicPr>
          <p:cNvPr id="407" name="Google Shape;407;p15"/>
          <p:cNvPicPr preferRelativeResize="0"/>
          <p:nvPr/>
        </p:nvPicPr>
        <p:blipFill rotWithShape="1">
          <a:blip r:embed="rId3">
            <a:alphaModFix/>
          </a:blip>
          <a:srcRect b="0" l="0" r="0" t="0"/>
          <a:stretch/>
        </p:blipFill>
        <p:spPr>
          <a:xfrm>
            <a:off x="965463" y="4234472"/>
            <a:ext cx="683079" cy="419244"/>
          </a:xfrm>
          <a:prstGeom prst="rect">
            <a:avLst/>
          </a:prstGeom>
          <a:noFill/>
          <a:ln>
            <a:noFill/>
          </a:ln>
        </p:spPr>
      </p:pic>
      <p:pic>
        <p:nvPicPr>
          <p:cNvPr id="408" name="Google Shape;408;p15"/>
          <p:cNvPicPr preferRelativeResize="0"/>
          <p:nvPr/>
        </p:nvPicPr>
        <p:blipFill rotWithShape="1">
          <a:blip r:embed="rId4">
            <a:alphaModFix/>
          </a:blip>
          <a:srcRect b="0" l="0" r="0" t="0"/>
          <a:stretch/>
        </p:blipFill>
        <p:spPr>
          <a:xfrm>
            <a:off x="10747326" y="1577550"/>
            <a:ext cx="338688" cy="307898"/>
          </a:xfrm>
          <a:prstGeom prst="rect">
            <a:avLst/>
          </a:prstGeom>
          <a:noFill/>
          <a:ln>
            <a:noFill/>
          </a:ln>
        </p:spPr>
      </p:pic>
      <p:pic>
        <p:nvPicPr>
          <p:cNvPr id="409" name="Google Shape;409;p15"/>
          <p:cNvPicPr preferRelativeResize="0"/>
          <p:nvPr/>
        </p:nvPicPr>
        <p:blipFill rotWithShape="1">
          <a:blip r:embed="rId5">
            <a:alphaModFix/>
          </a:blip>
          <a:srcRect b="0" l="0" r="0" t="0"/>
          <a:stretch/>
        </p:blipFill>
        <p:spPr>
          <a:xfrm>
            <a:off x="7258263" y="3931063"/>
            <a:ext cx="301866" cy="294387"/>
          </a:xfrm>
          <a:prstGeom prst="rect">
            <a:avLst/>
          </a:prstGeom>
          <a:noFill/>
          <a:ln>
            <a:noFill/>
          </a:ln>
        </p:spPr>
      </p:pic>
      <p:pic>
        <p:nvPicPr>
          <p:cNvPr id="410" name="Google Shape;410;p15"/>
          <p:cNvPicPr preferRelativeResize="0"/>
          <p:nvPr/>
        </p:nvPicPr>
        <p:blipFill rotWithShape="1">
          <a:blip r:embed="rId4">
            <a:alphaModFix/>
          </a:blip>
          <a:srcRect b="0" l="0" r="0" t="0"/>
          <a:stretch/>
        </p:blipFill>
        <p:spPr>
          <a:xfrm>
            <a:off x="6691620" y="2251830"/>
            <a:ext cx="338688" cy="307898"/>
          </a:xfrm>
          <a:prstGeom prst="rect">
            <a:avLst/>
          </a:prstGeom>
          <a:noFill/>
          <a:ln>
            <a:noFill/>
          </a:ln>
        </p:spPr>
      </p:pic>
      <p:pic>
        <p:nvPicPr>
          <p:cNvPr id="411" name="Google Shape;411;p15"/>
          <p:cNvPicPr preferRelativeResize="0"/>
          <p:nvPr/>
        </p:nvPicPr>
        <p:blipFill rotWithShape="1">
          <a:blip r:embed="rId4">
            <a:alphaModFix/>
          </a:blip>
          <a:srcRect b="0" l="0" r="0" t="0"/>
          <a:stretch/>
        </p:blipFill>
        <p:spPr>
          <a:xfrm>
            <a:off x="10403664" y="3263839"/>
            <a:ext cx="338688" cy="307898"/>
          </a:xfrm>
          <a:prstGeom prst="rect">
            <a:avLst/>
          </a:prstGeom>
          <a:noFill/>
          <a:ln>
            <a:noFill/>
          </a:ln>
        </p:spPr>
      </p:pic>
      <p:pic>
        <p:nvPicPr>
          <p:cNvPr id="412" name="Google Shape;412;p15"/>
          <p:cNvPicPr preferRelativeResize="0"/>
          <p:nvPr/>
        </p:nvPicPr>
        <p:blipFill rotWithShape="1">
          <a:blip r:embed="rId4">
            <a:alphaModFix/>
          </a:blip>
          <a:srcRect b="0" l="0" r="0" t="0"/>
          <a:stretch/>
        </p:blipFill>
        <p:spPr>
          <a:xfrm>
            <a:off x="6778210" y="5006037"/>
            <a:ext cx="338688" cy="30789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16"/>
          <p:cNvSpPr txBox="1"/>
          <p:nvPr>
            <p:ph type="title"/>
          </p:nvPr>
        </p:nvSpPr>
        <p:spPr>
          <a:xfrm>
            <a:off x="838200" y="9966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Training Course 1: “Open Science is the new norm”</a:t>
            </a:r>
            <a:endParaRPr/>
          </a:p>
        </p:txBody>
      </p:sp>
      <p:sp>
        <p:nvSpPr>
          <p:cNvPr id="419" name="Google Shape;419;p16"/>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420" name="Google Shape;420;p16"/>
          <p:cNvGrpSpPr/>
          <p:nvPr/>
        </p:nvGrpSpPr>
        <p:grpSpPr>
          <a:xfrm>
            <a:off x="838200" y="2331305"/>
            <a:ext cx="3706586" cy="724739"/>
            <a:chOff x="838200" y="1551929"/>
            <a:chExt cx="3706586" cy="724739"/>
          </a:xfrm>
        </p:grpSpPr>
        <p:sp>
          <p:nvSpPr>
            <p:cNvPr id="421" name="Google Shape;421;p16"/>
            <p:cNvSpPr/>
            <p:nvPr/>
          </p:nvSpPr>
          <p:spPr>
            <a:xfrm>
              <a:off x="838200" y="1551929"/>
              <a:ext cx="3706586" cy="724739"/>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2" name="Google Shape;422;p16"/>
            <p:cNvSpPr txBox="1"/>
            <p:nvPr/>
          </p:nvSpPr>
          <p:spPr>
            <a:xfrm>
              <a:off x="838200" y="1579922"/>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04: </a:t>
              </a:r>
              <a:endParaRPr/>
            </a:p>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Open Science vs. Closed Science</a:t>
              </a:r>
              <a:endParaRPr/>
            </a:p>
          </p:txBody>
        </p:sp>
      </p:grpSp>
      <p:sp>
        <p:nvSpPr>
          <p:cNvPr id="423" name="Google Shape;423;p16"/>
          <p:cNvSpPr txBox="1"/>
          <p:nvPr/>
        </p:nvSpPr>
        <p:spPr>
          <a:xfrm>
            <a:off x="5353440" y="1544065"/>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Closed Science - A Historical Perspective and Negative Consequences</a:t>
            </a:r>
            <a:endParaRPr/>
          </a:p>
        </p:txBody>
      </p:sp>
      <p:sp>
        <p:nvSpPr>
          <p:cNvPr id="424" name="Google Shape;424;p16"/>
          <p:cNvSpPr txBox="1"/>
          <p:nvPr/>
        </p:nvSpPr>
        <p:spPr>
          <a:xfrm>
            <a:off x="5353440" y="2214075"/>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Challenges and Ethical Dilemmas in Closed Science</a:t>
            </a:r>
            <a:endParaRPr/>
          </a:p>
        </p:txBody>
      </p:sp>
      <p:grpSp>
        <p:nvGrpSpPr>
          <p:cNvPr id="425" name="Google Shape;425;p16"/>
          <p:cNvGrpSpPr/>
          <p:nvPr/>
        </p:nvGrpSpPr>
        <p:grpSpPr>
          <a:xfrm>
            <a:off x="838200" y="4786028"/>
            <a:ext cx="3706586" cy="724739"/>
            <a:chOff x="838200" y="3131070"/>
            <a:chExt cx="3706586" cy="724739"/>
          </a:xfrm>
        </p:grpSpPr>
        <p:sp>
          <p:nvSpPr>
            <p:cNvPr id="426" name="Google Shape;426;p16"/>
            <p:cNvSpPr/>
            <p:nvPr/>
          </p:nvSpPr>
          <p:spPr>
            <a:xfrm>
              <a:off x="838200" y="3131070"/>
              <a:ext cx="3706586" cy="724739"/>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7" name="Google Shape;427;p16"/>
            <p:cNvSpPr txBox="1"/>
            <p:nvPr/>
          </p:nvSpPr>
          <p:spPr>
            <a:xfrm>
              <a:off x="838200" y="3159063"/>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05: Accountability and Transparency in Open Science</a:t>
              </a:r>
              <a:endParaRPr/>
            </a:p>
          </p:txBody>
        </p:sp>
      </p:grpSp>
      <p:sp>
        <p:nvSpPr>
          <p:cNvPr id="428" name="Google Shape;428;p16"/>
          <p:cNvSpPr txBox="1"/>
          <p:nvPr/>
        </p:nvSpPr>
        <p:spPr>
          <a:xfrm>
            <a:off x="5353440" y="2860406"/>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03: The Economic Impact of Closed Science vs Open Science</a:t>
            </a:r>
            <a:endParaRPr/>
          </a:p>
        </p:txBody>
      </p:sp>
      <p:sp>
        <p:nvSpPr>
          <p:cNvPr id="429" name="Google Shape;429;p16"/>
          <p:cNvSpPr txBox="1"/>
          <p:nvPr/>
        </p:nvSpPr>
        <p:spPr>
          <a:xfrm>
            <a:off x="5353440" y="3494422"/>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04: Building a Culture of Openness</a:t>
            </a:r>
            <a:endParaRPr/>
          </a:p>
        </p:txBody>
      </p:sp>
      <p:sp>
        <p:nvSpPr>
          <p:cNvPr id="430" name="Google Shape;430;p16"/>
          <p:cNvSpPr txBox="1"/>
          <p:nvPr/>
        </p:nvSpPr>
        <p:spPr>
          <a:xfrm>
            <a:off x="5353440" y="4832687"/>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Fostering Research Integrity and Reproducibility</a:t>
            </a:r>
            <a:endParaRPr/>
          </a:p>
        </p:txBody>
      </p:sp>
      <p:pic>
        <p:nvPicPr>
          <p:cNvPr id="431" name="Google Shape;431;p16"/>
          <p:cNvPicPr preferRelativeResize="0"/>
          <p:nvPr/>
        </p:nvPicPr>
        <p:blipFill rotWithShape="1">
          <a:blip r:embed="rId3">
            <a:alphaModFix/>
          </a:blip>
          <a:srcRect b="0" l="0" r="0" t="0"/>
          <a:stretch/>
        </p:blipFill>
        <p:spPr>
          <a:xfrm>
            <a:off x="923117" y="1970714"/>
            <a:ext cx="683079" cy="419244"/>
          </a:xfrm>
          <a:prstGeom prst="rect">
            <a:avLst/>
          </a:prstGeom>
          <a:noFill/>
          <a:ln>
            <a:noFill/>
          </a:ln>
        </p:spPr>
      </p:pic>
      <p:pic>
        <p:nvPicPr>
          <p:cNvPr id="432" name="Google Shape;432;p16"/>
          <p:cNvPicPr preferRelativeResize="0"/>
          <p:nvPr/>
        </p:nvPicPr>
        <p:blipFill rotWithShape="1">
          <a:blip r:embed="rId3">
            <a:alphaModFix/>
          </a:blip>
          <a:srcRect b="0" l="0" r="0" t="0"/>
          <a:stretch/>
        </p:blipFill>
        <p:spPr>
          <a:xfrm>
            <a:off x="937471" y="4424096"/>
            <a:ext cx="683079" cy="419244"/>
          </a:xfrm>
          <a:prstGeom prst="rect">
            <a:avLst/>
          </a:prstGeom>
          <a:noFill/>
          <a:ln>
            <a:noFill/>
          </a:ln>
        </p:spPr>
      </p:pic>
      <p:pic>
        <p:nvPicPr>
          <p:cNvPr id="433" name="Google Shape;433;p16"/>
          <p:cNvPicPr preferRelativeResize="0"/>
          <p:nvPr/>
        </p:nvPicPr>
        <p:blipFill rotWithShape="1">
          <a:blip r:embed="rId4">
            <a:alphaModFix/>
          </a:blip>
          <a:srcRect b="0" l="0" r="0" t="0"/>
          <a:stretch/>
        </p:blipFill>
        <p:spPr>
          <a:xfrm>
            <a:off x="7780777" y="2548687"/>
            <a:ext cx="301866" cy="294387"/>
          </a:xfrm>
          <a:prstGeom prst="rect">
            <a:avLst/>
          </a:prstGeom>
          <a:noFill/>
          <a:ln>
            <a:noFill/>
          </a:ln>
        </p:spPr>
      </p:pic>
      <p:pic>
        <p:nvPicPr>
          <p:cNvPr id="434" name="Google Shape;434;p16"/>
          <p:cNvPicPr preferRelativeResize="0"/>
          <p:nvPr/>
        </p:nvPicPr>
        <p:blipFill rotWithShape="1">
          <a:blip r:embed="rId5">
            <a:alphaModFix/>
          </a:blip>
          <a:srcRect b="0" l="0" r="0" t="0"/>
          <a:stretch/>
        </p:blipFill>
        <p:spPr>
          <a:xfrm>
            <a:off x="7526742" y="3186524"/>
            <a:ext cx="338688" cy="307898"/>
          </a:xfrm>
          <a:prstGeom prst="rect">
            <a:avLst/>
          </a:prstGeom>
          <a:noFill/>
          <a:ln>
            <a:noFill/>
          </a:ln>
        </p:spPr>
      </p:pic>
      <p:pic>
        <p:nvPicPr>
          <p:cNvPr id="435" name="Google Shape;435;p16"/>
          <p:cNvPicPr preferRelativeResize="0"/>
          <p:nvPr/>
        </p:nvPicPr>
        <p:blipFill rotWithShape="1">
          <a:blip r:embed="rId5">
            <a:alphaModFix/>
          </a:blip>
          <a:srcRect b="0" l="0" r="0" t="0"/>
          <a:stretch/>
        </p:blipFill>
        <p:spPr>
          <a:xfrm>
            <a:off x="8854799" y="1857058"/>
            <a:ext cx="338688" cy="307898"/>
          </a:xfrm>
          <a:prstGeom prst="rect">
            <a:avLst/>
          </a:prstGeom>
          <a:noFill/>
          <a:ln>
            <a:noFill/>
          </a:ln>
        </p:spPr>
      </p:pic>
      <p:pic>
        <p:nvPicPr>
          <p:cNvPr id="436" name="Google Shape;436;p16"/>
          <p:cNvPicPr preferRelativeResize="0"/>
          <p:nvPr/>
        </p:nvPicPr>
        <p:blipFill rotWithShape="1">
          <a:blip r:embed="rId5">
            <a:alphaModFix/>
          </a:blip>
          <a:srcRect b="0" l="0" r="0" t="0"/>
          <a:stretch/>
        </p:blipFill>
        <p:spPr>
          <a:xfrm>
            <a:off x="7375783" y="5171120"/>
            <a:ext cx="338688" cy="307898"/>
          </a:xfrm>
          <a:prstGeom prst="rect">
            <a:avLst/>
          </a:prstGeom>
          <a:noFill/>
          <a:ln>
            <a:noFill/>
          </a:ln>
        </p:spPr>
      </p:pic>
      <p:pic>
        <p:nvPicPr>
          <p:cNvPr id="437" name="Google Shape;437;p16"/>
          <p:cNvPicPr preferRelativeResize="0"/>
          <p:nvPr/>
        </p:nvPicPr>
        <p:blipFill rotWithShape="1">
          <a:blip r:embed="rId5">
            <a:alphaModFix/>
          </a:blip>
          <a:srcRect b="0" l="0" r="0" t="0"/>
          <a:stretch/>
        </p:blipFill>
        <p:spPr>
          <a:xfrm>
            <a:off x="7375783" y="2546130"/>
            <a:ext cx="338688" cy="307898"/>
          </a:xfrm>
          <a:prstGeom prst="rect">
            <a:avLst/>
          </a:prstGeom>
          <a:noFill/>
          <a:ln>
            <a:noFill/>
          </a:ln>
        </p:spPr>
      </p:pic>
      <p:pic>
        <p:nvPicPr>
          <p:cNvPr id="438" name="Google Shape;438;p16"/>
          <p:cNvPicPr preferRelativeResize="0"/>
          <p:nvPr/>
        </p:nvPicPr>
        <p:blipFill rotWithShape="1">
          <a:blip r:embed="rId5">
            <a:alphaModFix/>
          </a:blip>
          <a:srcRect b="0" l="0" r="0" t="0"/>
          <a:stretch/>
        </p:blipFill>
        <p:spPr>
          <a:xfrm>
            <a:off x="10291713" y="3531296"/>
            <a:ext cx="338688" cy="30789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17"/>
          <p:cNvSpPr txBox="1"/>
          <p:nvPr>
            <p:ph type="title"/>
          </p:nvPr>
        </p:nvSpPr>
        <p:spPr>
          <a:xfrm>
            <a:off x="838200" y="9966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Training Course 2: “ELSI and Data Governance”</a:t>
            </a:r>
            <a:endParaRPr/>
          </a:p>
        </p:txBody>
      </p:sp>
      <p:sp>
        <p:nvSpPr>
          <p:cNvPr id="445" name="Google Shape;445;p17"/>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446" name="Google Shape;446;p17"/>
          <p:cNvGrpSpPr/>
          <p:nvPr/>
        </p:nvGrpSpPr>
        <p:grpSpPr>
          <a:xfrm>
            <a:off x="838200" y="1580038"/>
            <a:ext cx="3706586" cy="951323"/>
            <a:chOff x="838200" y="1551929"/>
            <a:chExt cx="3706586" cy="951323"/>
          </a:xfrm>
        </p:grpSpPr>
        <p:sp>
          <p:nvSpPr>
            <p:cNvPr id="447" name="Google Shape;447;p17"/>
            <p:cNvSpPr/>
            <p:nvPr/>
          </p:nvSpPr>
          <p:spPr>
            <a:xfrm>
              <a:off x="838200" y="1551929"/>
              <a:ext cx="3706586" cy="951323"/>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8" name="Google Shape;448;p17"/>
            <p:cNvSpPr txBox="1"/>
            <p:nvPr/>
          </p:nvSpPr>
          <p:spPr>
            <a:xfrm>
              <a:off x="838200" y="1579922"/>
              <a:ext cx="3706586"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06: Legal and Ethical Frameworks and Considerations in Open Science</a:t>
              </a:r>
              <a:endParaRPr/>
            </a:p>
          </p:txBody>
        </p:sp>
      </p:grpSp>
      <p:sp>
        <p:nvSpPr>
          <p:cNvPr id="449" name="Google Shape;449;p17"/>
          <p:cNvSpPr txBox="1"/>
          <p:nvPr/>
        </p:nvSpPr>
        <p:spPr>
          <a:xfrm>
            <a:off x="5353440" y="1409251"/>
            <a:ext cx="6097554" cy="92333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Overview of the legal regulatory framework on Personal Data, Non-Personal Data and Intellectual Property</a:t>
            </a:r>
            <a:endParaRPr/>
          </a:p>
        </p:txBody>
      </p:sp>
      <p:sp>
        <p:nvSpPr>
          <p:cNvPr id="450" name="Google Shape;450;p17"/>
          <p:cNvSpPr txBox="1"/>
          <p:nvPr/>
        </p:nvSpPr>
        <p:spPr>
          <a:xfrm>
            <a:off x="5353440" y="2328277"/>
            <a:ext cx="6000360"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Landscaping Ethical Issues in Open Science</a:t>
            </a:r>
            <a:endParaRPr/>
          </a:p>
        </p:txBody>
      </p:sp>
      <p:grpSp>
        <p:nvGrpSpPr>
          <p:cNvPr id="451" name="Google Shape;451;p17"/>
          <p:cNvGrpSpPr/>
          <p:nvPr/>
        </p:nvGrpSpPr>
        <p:grpSpPr>
          <a:xfrm>
            <a:off x="838200" y="3209213"/>
            <a:ext cx="3706586" cy="951323"/>
            <a:chOff x="838200" y="3131070"/>
            <a:chExt cx="3706586" cy="951323"/>
          </a:xfrm>
        </p:grpSpPr>
        <p:sp>
          <p:nvSpPr>
            <p:cNvPr id="452" name="Google Shape;452;p17"/>
            <p:cNvSpPr/>
            <p:nvPr/>
          </p:nvSpPr>
          <p:spPr>
            <a:xfrm>
              <a:off x="838200" y="3131070"/>
              <a:ext cx="3706586" cy="951323"/>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53" name="Google Shape;453;p17"/>
            <p:cNvSpPr txBox="1"/>
            <p:nvPr/>
          </p:nvSpPr>
          <p:spPr>
            <a:xfrm>
              <a:off x="838200" y="3159063"/>
              <a:ext cx="3706586"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07: Open Science under the EU Data Regulatory Framework</a:t>
              </a:r>
              <a:endParaRPr/>
            </a:p>
          </p:txBody>
        </p:sp>
      </p:grpSp>
      <p:sp>
        <p:nvSpPr>
          <p:cNvPr id="454" name="Google Shape;454;p17"/>
          <p:cNvSpPr txBox="1"/>
          <p:nvPr/>
        </p:nvSpPr>
        <p:spPr>
          <a:xfrm>
            <a:off x="5353440" y="3247564"/>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Open Science and Non-personal Data</a:t>
            </a:r>
            <a:endParaRPr/>
          </a:p>
        </p:txBody>
      </p:sp>
      <p:sp>
        <p:nvSpPr>
          <p:cNvPr id="455" name="Google Shape;455;p17"/>
          <p:cNvSpPr txBox="1"/>
          <p:nvPr/>
        </p:nvSpPr>
        <p:spPr>
          <a:xfrm>
            <a:off x="5353440" y="3597554"/>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Personal Data in Open Science</a:t>
            </a:r>
            <a:endParaRPr/>
          </a:p>
        </p:txBody>
      </p:sp>
      <p:sp>
        <p:nvSpPr>
          <p:cNvPr id="456" name="Google Shape;456;p17"/>
          <p:cNvSpPr txBox="1"/>
          <p:nvPr/>
        </p:nvSpPr>
        <p:spPr>
          <a:xfrm>
            <a:off x="5353440" y="5001473"/>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Planning the FAIRification of data</a:t>
            </a:r>
            <a:endParaRPr/>
          </a:p>
        </p:txBody>
      </p:sp>
      <p:grpSp>
        <p:nvGrpSpPr>
          <p:cNvPr id="457" name="Google Shape;457;p17"/>
          <p:cNvGrpSpPr/>
          <p:nvPr/>
        </p:nvGrpSpPr>
        <p:grpSpPr>
          <a:xfrm>
            <a:off x="838200" y="4941971"/>
            <a:ext cx="3706586" cy="951323"/>
            <a:chOff x="838200" y="3131070"/>
            <a:chExt cx="3706586" cy="951323"/>
          </a:xfrm>
        </p:grpSpPr>
        <p:sp>
          <p:nvSpPr>
            <p:cNvPr id="458" name="Google Shape;458;p17"/>
            <p:cNvSpPr/>
            <p:nvPr/>
          </p:nvSpPr>
          <p:spPr>
            <a:xfrm>
              <a:off x="838200" y="3131070"/>
              <a:ext cx="3706586" cy="951323"/>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59" name="Google Shape;459;p17"/>
            <p:cNvSpPr txBox="1"/>
            <p:nvPr/>
          </p:nvSpPr>
          <p:spPr>
            <a:xfrm>
              <a:off x="838200" y="3159063"/>
              <a:ext cx="3706586"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08: Data Governance and Legislative Strategies for FAIR Research</a:t>
              </a:r>
              <a:endParaRPr/>
            </a:p>
          </p:txBody>
        </p:sp>
      </p:grpSp>
      <p:sp>
        <p:nvSpPr>
          <p:cNvPr id="460" name="Google Shape;460;p17"/>
          <p:cNvSpPr txBox="1"/>
          <p:nvPr/>
        </p:nvSpPr>
        <p:spPr>
          <a:xfrm>
            <a:off x="5353440" y="5416434"/>
            <a:ext cx="5815303"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Identifying practical "how to" tools to go FAIR</a:t>
            </a:r>
            <a:endParaRPr/>
          </a:p>
        </p:txBody>
      </p:sp>
      <p:pic>
        <p:nvPicPr>
          <p:cNvPr id="461" name="Google Shape;461;p17"/>
          <p:cNvPicPr preferRelativeResize="0"/>
          <p:nvPr/>
        </p:nvPicPr>
        <p:blipFill rotWithShape="1">
          <a:blip r:embed="rId3">
            <a:alphaModFix/>
          </a:blip>
          <a:srcRect b="0" l="0" r="0" t="0"/>
          <a:stretch/>
        </p:blipFill>
        <p:spPr>
          <a:xfrm>
            <a:off x="951109" y="1223458"/>
            <a:ext cx="683079" cy="419244"/>
          </a:xfrm>
          <a:prstGeom prst="rect">
            <a:avLst/>
          </a:prstGeom>
          <a:noFill/>
          <a:ln>
            <a:noFill/>
          </a:ln>
        </p:spPr>
      </p:pic>
      <p:pic>
        <p:nvPicPr>
          <p:cNvPr id="462" name="Google Shape;462;p17"/>
          <p:cNvPicPr preferRelativeResize="0"/>
          <p:nvPr/>
        </p:nvPicPr>
        <p:blipFill rotWithShape="1">
          <a:blip r:embed="rId3">
            <a:alphaModFix/>
          </a:blip>
          <a:srcRect b="0" l="0" r="0" t="0"/>
          <a:stretch/>
        </p:blipFill>
        <p:spPr>
          <a:xfrm>
            <a:off x="965463" y="2841983"/>
            <a:ext cx="683079" cy="419244"/>
          </a:xfrm>
          <a:prstGeom prst="rect">
            <a:avLst/>
          </a:prstGeom>
          <a:noFill/>
          <a:ln>
            <a:noFill/>
          </a:ln>
        </p:spPr>
      </p:pic>
      <p:pic>
        <p:nvPicPr>
          <p:cNvPr id="463" name="Google Shape;463;p17"/>
          <p:cNvPicPr preferRelativeResize="0"/>
          <p:nvPr/>
        </p:nvPicPr>
        <p:blipFill rotWithShape="1">
          <a:blip r:embed="rId3">
            <a:alphaModFix/>
          </a:blip>
          <a:srcRect b="0" l="0" r="0" t="0"/>
          <a:stretch/>
        </p:blipFill>
        <p:spPr>
          <a:xfrm>
            <a:off x="965463" y="4591213"/>
            <a:ext cx="683079" cy="419244"/>
          </a:xfrm>
          <a:prstGeom prst="rect">
            <a:avLst/>
          </a:prstGeom>
          <a:noFill/>
          <a:ln>
            <a:noFill/>
          </a:ln>
        </p:spPr>
      </p:pic>
      <p:pic>
        <p:nvPicPr>
          <p:cNvPr id="464" name="Google Shape;464;p17"/>
          <p:cNvPicPr preferRelativeResize="0"/>
          <p:nvPr/>
        </p:nvPicPr>
        <p:blipFill rotWithShape="1">
          <a:blip r:embed="rId4">
            <a:alphaModFix/>
          </a:blip>
          <a:srcRect b="0" l="0" r="0" t="0"/>
          <a:stretch/>
        </p:blipFill>
        <p:spPr>
          <a:xfrm>
            <a:off x="10999399" y="3276030"/>
            <a:ext cx="338688" cy="307898"/>
          </a:xfrm>
          <a:prstGeom prst="rect">
            <a:avLst/>
          </a:prstGeom>
          <a:noFill/>
          <a:ln>
            <a:noFill/>
          </a:ln>
        </p:spPr>
      </p:pic>
      <p:pic>
        <p:nvPicPr>
          <p:cNvPr id="465" name="Google Shape;465;p17"/>
          <p:cNvPicPr preferRelativeResize="0"/>
          <p:nvPr/>
        </p:nvPicPr>
        <p:blipFill rotWithShape="1">
          <a:blip r:embed="rId4">
            <a:alphaModFix/>
          </a:blip>
          <a:srcRect b="0" l="0" r="0" t="0"/>
          <a:stretch/>
        </p:blipFill>
        <p:spPr>
          <a:xfrm>
            <a:off x="8402217" y="2023321"/>
            <a:ext cx="338688" cy="307898"/>
          </a:xfrm>
          <a:prstGeom prst="rect">
            <a:avLst/>
          </a:prstGeom>
          <a:noFill/>
          <a:ln>
            <a:noFill/>
          </a:ln>
        </p:spPr>
      </p:pic>
      <p:pic>
        <p:nvPicPr>
          <p:cNvPr id="466" name="Google Shape;466;p17"/>
          <p:cNvPicPr preferRelativeResize="0"/>
          <p:nvPr/>
        </p:nvPicPr>
        <p:blipFill rotWithShape="1">
          <a:blip r:embed="rId4">
            <a:alphaModFix/>
          </a:blip>
          <a:srcRect b="0" l="0" r="0" t="0"/>
          <a:stretch/>
        </p:blipFill>
        <p:spPr>
          <a:xfrm>
            <a:off x="10621070" y="5044743"/>
            <a:ext cx="338688" cy="307898"/>
          </a:xfrm>
          <a:prstGeom prst="rect">
            <a:avLst/>
          </a:prstGeom>
          <a:noFill/>
          <a:ln>
            <a:noFill/>
          </a:ln>
        </p:spPr>
      </p:pic>
      <p:pic>
        <p:nvPicPr>
          <p:cNvPr id="467" name="Google Shape;467;p17"/>
          <p:cNvPicPr preferRelativeResize="0"/>
          <p:nvPr/>
        </p:nvPicPr>
        <p:blipFill rotWithShape="1">
          <a:blip r:embed="rId4">
            <a:alphaModFix/>
          </a:blip>
          <a:srcRect b="0" l="0" r="0" t="0"/>
          <a:stretch/>
        </p:blipFill>
        <p:spPr>
          <a:xfrm>
            <a:off x="6675987" y="2666710"/>
            <a:ext cx="338688" cy="307898"/>
          </a:xfrm>
          <a:prstGeom prst="rect">
            <a:avLst/>
          </a:prstGeom>
          <a:noFill/>
          <a:ln>
            <a:noFill/>
          </a:ln>
        </p:spPr>
      </p:pic>
      <p:pic>
        <p:nvPicPr>
          <p:cNvPr id="468" name="Google Shape;468;p17"/>
          <p:cNvPicPr preferRelativeResize="0"/>
          <p:nvPr/>
        </p:nvPicPr>
        <p:blipFill rotWithShape="1">
          <a:blip r:embed="rId4">
            <a:alphaModFix/>
          </a:blip>
          <a:srcRect b="0" l="0" r="0" t="0"/>
          <a:stretch/>
        </p:blipFill>
        <p:spPr>
          <a:xfrm>
            <a:off x="10282382" y="3672614"/>
            <a:ext cx="338688" cy="307898"/>
          </a:xfrm>
          <a:prstGeom prst="rect">
            <a:avLst/>
          </a:prstGeom>
          <a:noFill/>
          <a:ln>
            <a:noFill/>
          </a:ln>
        </p:spPr>
      </p:pic>
      <p:pic>
        <p:nvPicPr>
          <p:cNvPr id="469" name="Google Shape;469;p17"/>
          <p:cNvPicPr preferRelativeResize="0"/>
          <p:nvPr/>
        </p:nvPicPr>
        <p:blipFill rotWithShape="1">
          <a:blip r:embed="rId5">
            <a:alphaModFix/>
          </a:blip>
          <a:srcRect b="0" l="0" r="0" t="0"/>
          <a:stretch/>
        </p:blipFill>
        <p:spPr>
          <a:xfrm>
            <a:off x="7083248" y="2676041"/>
            <a:ext cx="301866" cy="294387"/>
          </a:xfrm>
          <a:prstGeom prst="rect">
            <a:avLst/>
          </a:prstGeom>
          <a:noFill/>
          <a:ln>
            <a:noFill/>
          </a:ln>
        </p:spPr>
      </p:pic>
      <p:pic>
        <p:nvPicPr>
          <p:cNvPr id="470" name="Google Shape;470;p17"/>
          <p:cNvPicPr preferRelativeResize="0"/>
          <p:nvPr/>
        </p:nvPicPr>
        <p:blipFill rotWithShape="1">
          <a:blip r:embed="rId4">
            <a:alphaModFix/>
          </a:blip>
          <a:srcRect b="0" l="0" r="0" t="0"/>
          <a:stretch/>
        </p:blipFill>
        <p:spPr>
          <a:xfrm>
            <a:off x="6675987" y="5754867"/>
            <a:ext cx="338688" cy="307898"/>
          </a:xfrm>
          <a:prstGeom prst="rect">
            <a:avLst/>
          </a:prstGeom>
          <a:noFill/>
          <a:ln>
            <a:noFill/>
          </a:ln>
        </p:spPr>
      </p:pic>
      <p:sp>
        <p:nvSpPr>
          <p:cNvPr id="471" name="Google Shape;471;p17"/>
          <p:cNvSpPr txBox="1"/>
          <p:nvPr/>
        </p:nvSpPr>
        <p:spPr>
          <a:xfrm>
            <a:off x="5353440" y="3937436"/>
            <a:ext cx="5815303"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Additional Reading: Guidelines for Writing a Privacy Policy in Research Projects </a:t>
            </a:r>
            <a:endParaRPr/>
          </a:p>
        </p:txBody>
      </p:sp>
      <p:pic>
        <p:nvPicPr>
          <p:cNvPr id="472" name="Google Shape;472;p17"/>
          <p:cNvPicPr preferRelativeResize="0"/>
          <p:nvPr/>
        </p:nvPicPr>
        <p:blipFill rotWithShape="1">
          <a:blip r:embed="rId6">
            <a:alphaModFix/>
          </a:blip>
          <a:srcRect b="0" l="0" r="0" t="0"/>
          <a:stretch/>
        </p:blipFill>
        <p:spPr>
          <a:xfrm>
            <a:off x="9494245" y="4316876"/>
            <a:ext cx="361685" cy="24839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18"/>
          <p:cNvSpPr txBox="1"/>
          <p:nvPr>
            <p:ph type="title"/>
          </p:nvPr>
        </p:nvSpPr>
        <p:spPr>
          <a:xfrm>
            <a:off x="838200" y="286662"/>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Training Course 3: “Introduction to Evidence-informed Decision-making”</a:t>
            </a:r>
            <a:endParaRPr/>
          </a:p>
        </p:txBody>
      </p:sp>
      <p:sp>
        <p:nvSpPr>
          <p:cNvPr id="479" name="Google Shape;479;p18"/>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480" name="Google Shape;480;p18"/>
          <p:cNvGrpSpPr/>
          <p:nvPr/>
        </p:nvGrpSpPr>
        <p:grpSpPr>
          <a:xfrm>
            <a:off x="838200" y="2084298"/>
            <a:ext cx="3706586" cy="951323"/>
            <a:chOff x="838200" y="1551929"/>
            <a:chExt cx="3706586" cy="951323"/>
          </a:xfrm>
        </p:grpSpPr>
        <p:sp>
          <p:nvSpPr>
            <p:cNvPr id="481" name="Google Shape;481;p18"/>
            <p:cNvSpPr/>
            <p:nvPr/>
          </p:nvSpPr>
          <p:spPr>
            <a:xfrm>
              <a:off x="838200" y="1551929"/>
              <a:ext cx="3706586" cy="951323"/>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82" name="Google Shape;482;p18"/>
            <p:cNvSpPr txBox="1"/>
            <p:nvPr/>
          </p:nvSpPr>
          <p:spPr>
            <a:xfrm>
              <a:off x="838200" y="1579922"/>
              <a:ext cx="3706586"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09: Open Science and Evidence-informed Decision Making</a:t>
              </a:r>
              <a:endParaRPr/>
            </a:p>
          </p:txBody>
        </p:sp>
      </p:grpSp>
      <p:sp>
        <p:nvSpPr>
          <p:cNvPr id="483" name="Google Shape;483;p18"/>
          <p:cNvSpPr txBox="1"/>
          <p:nvPr/>
        </p:nvSpPr>
        <p:spPr>
          <a:xfrm>
            <a:off x="5353440" y="1792069"/>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Policy, Evidence and Evidence-Informed Decision Making</a:t>
            </a:r>
            <a:endParaRPr/>
          </a:p>
        </p:txBody>
      </p:sp>
      <p:sp>
        <p:nvSpPr>
          <p:cNvPr id="484" name="Google Shape;484;p18"/>
          <p:cNvSpPr txBox="1"/>
          <p:nvPr/>
        </p:nvSpPr>
        <p:spPr>
          <a:xfrm>
            <a:off x="5353440" y="2384263"/>
            <a:ext cx="6000360"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Stakeholders involved in Evidence-Informed Decision Making</a:t>
            </a:r>
            <a:endParaRPr/>
          </a:p>
        </p:txBody>
      </p:sp>
      <p:grpSp>
        <p:nvGrpSpPr>
          <p:cNvPr id="485" name="Google Shape;485;p18"/>
          <p:cNvGrpSpPr/>
          <p:nvPr/>
        </p:nvGrpSpPr>
        <p:grpSpPr>
          <a:xfrm>
            <a:off x="838200" y="4452908"/>
            <a:ext cx="3706586" cy="951323"/>
            <a:chOff x="838200" y="3131070"/>
            <a:chExt cx="3706586" cy="951323"/>
          </a:xfrm>
        </p:grpSpPr>
        <p:sp>
          <p:nvSpPr>
            <p:cNvPr id="486" name="Google Shape;486;p18"/>
            <p:cNvSpPr/>
            <p:nvPr/>
          </p:nvSpPr>
          <p:spPr>
            <a:xfrm>
              <a:off x="838200" y="3131070"/>
              <a:ext cx="3706586" cy="951323"/>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87" name="Google Shape;487;p18"/>
            <p:cNvSpPr txBox="1"/>
            <p:nvPr/>
          </p:nvSpPr>
          <p:spPr>
            <a:xfrm>
              <a:off x="838200" y="3159063"/>
              <a:ext cx="3706586"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10: Evidence-informed decision making - outputs and tools</a:t>
              </a:r>
              <a:endParaRPr/>
            </a:p>
          </p:txBody>
        </p:sp>
      </p:grpSp>
      <p:sp>
        <p:nvSpPr>
          <p:cNvPr id="488" name="Google Shape;488;p18"/>
          <p:cNvSpPr txBox="1"/>
          <p:nvPr/>
        </p:nvSpPr>
        <p:spPr>
          <a:xfrm>
            <a:off x="5353440" y="3030594"/>
            <a:ext cx="5815303"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Additional Reading: Guidelines and Best Practices for Honest Brokers</a:t>
            </a:r>
            <a:endParaRPr/>
          </a:p>
        </p:txBody>
      </p:sp>
      <p:sp>
        <p:nvSpPr>
          <p:cNvPr id="489" name="Google Shape;489;p18"/>
          <p:cNvSpPr txBox="1"/>
          <p:nvPr/>
        </p:nvSpPr>
        <p:spPr>
          <a:xfrm>
            <a:off x="5353440" y="4355585"/>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Open Science Outputs in Decision-Making</a:t>
            </a:r>
            <a:endParaRPr/>
          </a:p>
        </p:txBody>
      </p:sp>
      <p:sp>
        <p:nvSpPr>
          <p:cNvPr id="490" name="Google Shape;490;p18"/>
          <p:cNvSpPr txBox="1"/>
          <p:nvPr/>
        </p:nvSpPr>
        <p:spPr>
          <a:xfrm>
            <a:off x="5353440" y="4770546"/>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Data Science Algorithms in Practice</a:t>
            </a:r>
            <a:endParaRPr/>
          </a:p>
        </p:txBody>
      </p:sp>
      <p:sp>
        <p:nvSpPr>
          <p:cNvPr id="491" name="Google Shape;491;p18"/>
          <p:cNvSpPr txBox="1"/>
          <p:nvPr/>
        </p:nvSpPr>
        <p:spPr>
          <a:xfrm>
            <a:off x="5353440" y="5167500"/>
            <a:ext cx="5815303"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03: Interpreting Statistics for Insights</a:t>
            </a:r>
            <a:endParaRPr/>
          </a:p>
        </p:txBody>
      </p:sp>
      <p:pic>
        <p:nvPicPr>
          <p:cNvPr id="492" name="Google Shape;492;p18"/>
          <p:cNvPicPr preferRelativeResize="0"/>
          <p:nvPr/>
        </p:nvPicPr>
        <p:blipFill rotWithShape="1">
          <a:blip r:embed="rId3">
            <a:alphaModFix/>
          </a:blip>
          <a:srcRect b="0" l="0" r="0" t="0"/>
          <a:stretch/>
        </p:blipFill>
        <p:spPr>
          <a:xfrm>
            <a:off x="951109" y="1727718"/>
            <a:ext cx="683079" cy="419244"/>
          </a:xfrm>
          <a:prstGeom prst="rect">
            <a:avLst/>
          </a:prstGeom>
          <a:noFill/>
          <a:ln>
            <a:noFill/>
          </a:ln>
        </p:spPr>
      </p:pic>
      <p:pic>
        <p:nvPicPr>
          <p:cNvPr id="493" name="Google Shape;493;p18"/>
          <p:cNvPicPr preferRelativeResize="0"/>
          <p:nvPr/>
        </p:nvPicPr>
        <p:blipFill rotWithShape="1">
          <a:blip r:embed="rId3">
            <a:alphaModFix/>
          </a:blip>
          <a:srcRect b="0" l="0" r="0" t="0"/>
          <a:stretch/>
        </p:blipFill>
        <p:spPr>
          <a:xfrm>
            <a:off x="965463" y="4085678"/>
            <a:ext cx="683079" cy="419244"/>
          </a:xfrm>
          <a:prstGeom prst="rect">
            <a:avLst/>
          </a:prstGeom>
          <a:noFill/>
          <a:ln>
            <a:noFill/>
          </a:ln>
        </p:spPr>
      </p:pic>
      <p:pic>
        <p:nvPicPr>
          <p:cNvPr id="494" name="Google Shape;494;p18"/>
          <p:cNvPicPr preferRelativeResize="0"/>
          <p:nvPr/>
        </p:nvPicPr>
        <p:blipFill rotWithShape="1">
          <a:blip r:embed="rId4">
            <a:alphaModFix/>
          </a:blip>
          <a:srcRect b="0" l="0" r="0" t="0"/>
          <a:stretch/>
        </p:blipFill>
        <p:spPr>
          <a:xfrm>
            <a:off x="7814734" y="3381213"/>
            <a:ext cx="361685" cy="248391"/>
          </a:xfrm>
          <a:prstGeom prst="rect">
            <a:avLst/>
          </a:prstGeom>
          <a:noFill/>
          <a:ln>
            <a:noFill/>
          </a:ln>
        </p:spPr>
      </p:pic>
      <p:pic>
        <p:nvPicPr>
          <p:cNvPr id="495" name="Google Shape;495;p18"/>
          <p:cNvPicPr preferRelativeResize="0"/>
          <p:nvPr/>
        </p:nvPicPr>
        <p:blipFill rotWithShape="1">
          <a:blip r:embed="rId5">
            <a:alphaModFix/>
          </a:blip>
          <a:srcRect b="0" l="0" r="0" t="0"/>
          <a:stretch/>
        </p:blipFill>
        <p:spPr>
          <a:xfrm>
            <a:off x="7565733" y="2130502"/>
            <a:ext cx="338688" cy="307898"/>
          </a:xfrm>
          <a:prstGeom prst="rect">
            <a:avLst/>
          </a:prstGeom>
          <a:noFill/>
          <a:ln>
            <a:noFill/>
          </a:ln>
        </p:spPr>
      </p:pic>
      <p:pic>
        <p:nvPicPr>
          <p:cNvPr id="496" name="Google Shape;496;p18"/>
          <p:cNvPicPr preferRelativeResize="0"/>
          <p:nvPr/>
        </p:nvPicPr>
        <p:blipFill rotWithShape="1">
          <a:blip r:embed="rId5">
            <a:alphaModFix/>
          </a:blip>
          <a:srcRect b="0" l="0" r="0" t="0"/>
          <a:stretch/>
        </p:blipFill>
        <p:spPr>
          <a:xfrm>
            <a:off x="10830055" y="4774620"/>
            <a:ext cx="338688" cy="307898"/>
          </a:xfrm>
          <a:prstGeom prst="rect">
            <a:avLst/>
          </a:prstGeom>
          <a:noFill/>
          <a:ln>
            <a:noFill/>
          </a:ln>
        </p:spPr>
      </p:pic>
      <p:pic>
        <p:nvPicPr>
          <p:cNvPr id="497" name="Google Shape;497;p18"/>
          <p:cNvPicPr preferRelativeResize="0"/>
          <p:nvPr/>
        </p:nvPicPr>
        <p:blipFill rotWithShape="1">
          <a:blip r:embed="rId5">
            <a:alphaModFix/>
          </a:blip>
          <a:srcRect b="0" l="0" r="0" t="0"/>
          <a:stretch/>
        </p:blipFill>
        <p:spPr>
          <a:xfrm>
            <a:off x="8598094" y="2713246"/>
            <a:ext cx="338688" cy="307898"/>
          </a:xfrm>
          <a:prstGeom prst="rect">
            <a:avLst/>
          </a:prstGeom>
          <a:noFill/>
          <a:ln>
            <a:noFill/>
          </a:ln>
        </p:spPr>
      </p:pic>
      <p:pic>
        <p:nvPicPr>
          <p:cNvPr id="498" name="Google Shape;498;p18"/>
          <p:cNvPicPr preferRelativeResize="0"/>
          <p:nvPr/>
        </p:nvPicPr>
        <p:blipFill rotWithShape="1">
          <a:blip r:embed="rId5">
            <a:alphaModFix/>
          </a:blip>
          <a:srcRect b="0" l="0" r="0" t="0"/>
          <a:stretch/>
        </p:blipFill>
        <p:spPr>
          <a:xfrm>
            <a:off x="11405781" y="4386302"/>
            <a:ext cx="338688" cy="307898"/>
          </a:xfrm>
          <a:prstGeom prst="rect">
            <a:avLst/>
          </a:prstGeom>
          <a:noFill/>
          <a:ln>
            <a:noFill/>
          </a:ln>
        </p:spPr>
      </p:pic>
      <p:pic>
        <p:nvPicPr>
          <p:cNvPr id="499" name="Google Shape;499;p18"/>
          <p:cNvPicPr preferRelativeResize="0"/>
          <p:nvPr/>
        </p:nvPicPr>
        <p:blipFill rotWithShape="1">
          <a:blip r:embed="rId6">
            <a:alphaModFix/>
          </a:blip>
          <a:srcRect b="0" l="0" r="0" t="0"/>
          <a:stretch/>
        </p:blipFill>
        <p:spPr>
          <a:xfrm>
            <a:off x="9005355" y="2722577"/>
            <a:ext cx="301866" cy="294387"/>
          </a:xfrm>
          <a:prstGeom prst="rect">
            <a:avLst/>
          </a:prstGeom>
          <a:noFill/>
          <a:ln>
            <a:noFill/>
          </a:ln>
        </p:spPr>
      </p:pic>
      <p:pic>
        <p:nvPicPr>
          <p:cNvPr id="500" name="Google Shape;500;p18"/>
          <p:cNvPicPr preferRelativeResize="0"/>
          <p:nvPr/>
        </p:nvPicPr>
        <p:blipFill rotWithShape="1">
          <a:blip r:embed="rId5">
            <a:alphaModFix/>
          </a:blip>
          <a:srcRect b="0" l="0" r="0" t="0"/>
          <a:stretch/>
        </p:blipFill>
        <p:spPr>
          <a:xfrm>
            <a:off x="10491367" y="5212746"/>
            <a:ext cx="338688" cy="307898"/>
          </a:xfrm>
          <a:prstGeom prst="rect">
            <a:avLst/>
          </a:prstGeom>
          <a:noFill/>
          <a:ln>
            <a:noFill/>
          </a:ln>
        </p:spPr>
      </p:pic>
      <p:pic>
        <p:nvPicPr>
          <p:cNvPr id="501" name="Google Shape;501;p18"/>
          <p:cNvPicPr preferRelativeResize="0"/>
          <p:nvPr/>
        </p:nvPicPr>
        <p:blipFill rotWithShape="1">
          <a:blip r:embed="rId6">
            <a:alphaModFix/>
          </a:blip>
          <a:srcRect b="0" l="0" r="0" t="0"/>
          <a:stretch/>
        </p:blipFill>
        <p:spPr>
          <a:xfrm>
            <a:off x="10885288" y="5215918"/>
            <a:ext cx="301866" cy="29438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19"/>
          <p:cNvSpPr txBox="1"/>
          <p:nvPr>
            <p:ph type="title"/>
          </p:nvPr>
        </p:nvSpPr>
        <p:spPr>
          <a:xfrm>
            <a:off x="838200" y="230676"/>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Training Course 4: “Open Science Stakeholders and Collaboration Strategies”</a:t>
            </a:r>
            <a:endParaRPr/>
          </a:p>
        </p:txBody>
      </p:sp>
      <p:sp>
        <p:nvSpPr>
          <p:cNvPr id="508" name="Google Shape;508;p19"/>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509" name="Google Shape;509;p19"/>
          <p:cNvGrpSpPr/>
          <p:nvPr/>
        </p:nvGrpSpPr>
        <p:grpSpPr>
          <a:xfrm>
            <a:off x="838200" y="2028313"/>
            <a:ext cx="3706586" cy="674324"/>
            <a:chOff x="838200" y="1551930"/>
            <a:chExt cx="3706586" cy="674324"/>
          </a:xfrm>
        </p:grpSpPr>
        <p:sp>
          <p:nvSpPr>
            <p:cNvPr id="510" name="Google Shape;510;p19"/>
            <p:cNvSpPr/>
            <p:nvPr/>
          </p:nvSpPr>
          <p:spPr>
            <a:xfrm>
              <a:off x="838200" y="1551930"/>
              <a:ext cx="3706586" cy="674324"/>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11" name="Google Shape;511;p19"/>
            <p:cNvSpPr txBox="1"/>
            <p:nvPr/>
          </p:nvSpPr>
          <p:spPr>
            <a:xfrm>
              <a:off x="838200" y="1579922"/>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11: Open Science and its Stakeholders</a:t>
              </a:r>
              <a:endParaRPr/>
            </a:p>
          </p:txBody>
        </p:sp>
      </p:grpSp>
      <p:sp>
        <p:nvSpPr>
          <p:cNvPr id="512" name="Google Shape;512;p19"/>
          <p:cNvSpPr txBox="1"/>
          <p:nvPr/>
        </p:nvSpPr>
        <p:spPr>
          <a:xfrm>
            <a:off x="5353440" y="2188884"/>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Open Science Stakeholders</a:t>
            </a:r>
            <a:endParaRPr/>
          </a:p>
        </p:txBody>
      </p:sp>
      <p:grpSp>
        <p:nvGrpSpPr>
          <p:cNvPr id="513" name="Google Shape;513;p19"/>
          <p:cNvGrpSpPr/>
          <p:nvPr/>
        </p:nvGrpSpPr>
        <p:grpSpPr>
          <a:xfrm>
            <a:off x="838200" y="4310467"/>
            <a:ext cx="3706586" cy="674324"/>
            <a:chOff x="838200" y="3131071"/>
            <a:chExt cx="3706586" cy="674324"/>
          </a:xfrm>
        </p:grpSpPr>
        <p:sp>
          <p:nvSpPr>
            <p:cNvPr id="514" name="Google Shape;514;p19"/>
            <p:cNvSpPr/>
            <p:nvPr/>
          </p:nvSpPr>
          <p:spPr>
            <a:xfrm>
              <a:off x="838200" y="3131071"/>
              <a:ext cx="3706586" cy="674324"/>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15" name="Google Shape;515;p19"/>
            <p:cNvSpPr txBox="1"/>
            <p:nvPr/>
          </p:nvSpPr>
          <p:spPr>
            <a:xfrm>
              <a:off x="838200" y="3159063"/>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12: Collaboration Strategies for Stakeholders </a:t>
              </a:r>
              <a:endParaRPr/>
            </a:p>
          </p:txBody>
        </p:sp>
      </p:grpSp>
      <p:sp>
        <p:nvSpPr>
          <p:cNvPr id="516" name="Google Shape;516;p19"/>
          <p:cNvSpPr txBox="1"/>
          <p:nvPr/>
        </p:nvSpPr>
        <p:spPr>
          <a:xfrm>
            <a:off x="5353440" y="3059668"/>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Creating a Collaborative Culture</a:t>
            </a:r>
            <a:endParaRPr/>
          </a:p>
        </p:txBody>
      </p:sp>
      <p:sp>
        <p:nvSpPr>
          <p:cNvPr id="517" name="Google Shape;517;p19"/>
          <p:cNvSpPr txBox="1"/>
          <p:nvPr/>
        </p:nvSpPr>
        <p:spPr>
          <a:xfrm>
            <a:off x="5353440" y="3845822"/>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03: Case studies of successful collaboration on Open Science </a:t>
            </a:r>
            <a:endParaRPr/>
          </a:p>
        </p:txBody>
      </p:sp>
      <p:sp>
        <p:nvSpPr>
          <p:cNvPr id="518" name="Google Shape;518;p19"/>
          <p:cNvSpPr txBox="1"/>
          <p:nvPr/>
        </p:nvSpPr>
        <p:spPr>
          <a:xfrm>
            <a:off x="5353440" y="4492153"/>
            <a:ext cx="5815303" cy="92333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04: Role of open science in fostering collaboration among researchers, practitioners, and the public</a:t>
            </a:r>
            <a:endParaRPr/>
          </a:p>
        </p:txBody>
      </p:sp>
      <p:pic>
        <p:nvPicPr>
          <p:cNvPr id="519" name="Google Shape;519;p19"/>
          <p:cNvPicPr preferRelativeResize="0"/>
          <p:nvPr/>
        </p:nvPicPr>
        <p:blipFill rotWithShape="1">
          <a:blip r:embed="rId3">
            <a:alphaModFix/>
          </a:blip>
          <a:srcRect b="0" l="0" r="0" t="0"/>
          <a:stretch/>
        </p:blipFill>
        <p:spPr>
          <a:xfrm>
            <a:off x="951109" y="1671732"/>
            <a:ext cx="683079" cy="419244"/>
          </a:xfrm>
          <a:prstGeom prst="rect">
            <a:avLst/>
          </a:prstGeom>
          <a:noFill/>
          <a:ln>
            <a:noFill/>
          </a:ln>
        </p:spPr>
      </p:pic>
      <p:pic>
        <p:nvPicPr>
          <p:cNvPr id="520" name="Google Shape;520;p19"/>
          <p:cNvPicPr preferRelativeResize="0"/>
          <p:nvPr/>
        </p:nvPicPr>
        <p:blipFill rotWithShape="1">
          <a:blip r:embed="rId3">
            <a:alphaModFix/>
          </a:blip>
          <a:srcRect b="0" l="0" r="0" t="0"/>
          <a:stretch/>
        </p:blipFill>
        <p:spPr>
          <a:xfrm>
            <a:off x="965463" y="3943236"/>
            <a:ext cx="683079" cy="419244"/>
          </a:xfrm>
          <a:prstGeom prst="rect">
            <a:avLst/>
          </a:prstGeom>
          <a:noFill/>
          <a:ln>
            <a:noFill/>
          </a:ln>
        </p:spPr>
      </p:pic>
      <p:sp>
        <p:nvSpPr>
          <p:cNvPr id="521" name="Google Shape;521;p19"/>
          <p:cNvSpPr txBox="1"/>
          <p:nvPr/>
        </p:nvSpPr>
        <p:spPr>
          <a:xfrm>
            <a:off x="5353440" y="3452745"/>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Collaboration Impact</a:t>
            </a:r>
            <a:endParaRPr/>
          </a:p>
        </p:txBody>
      </p:sp>
      <p:sp>
        <p:nvSpPr>
          <p:cNvPr id="522" name="Google Shape;522;p19"/>
          <p:cNvSpPr txBox="1"/>
          <p:nvPr/>
        </p:nvSpPr>
        <p:spPr>
          <a:xfrm>
            <a:off x="5353440" y="5411107"/>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05: Communicating Uncertainty</a:t>
            </a:r>
            <a:endParaRPr/>
          </a:p>
        </p:txBody>
      </p:sp>
      <p:sp>
        <p:nvSpPr>
          <p:cNvPr id="523" name="Google Shape;523;p19"/>
          <p:cNvSpPr txBox="1"/>
          <p:nvPr/>
        </p:nvSpPr>
        <p:spPr>
          <a:xfrm>
            <a:off x="5353440" y="5804183"/>
            <a:ext cx="5815303"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06: Data Visualisation and Storytelling</a:t>
            </a:r>
            <a:endParaRPr/>
          </a:p>
        </p:txBody>
      </p:sp>
      <p:pic>
        <p:nvPicPr>
          <p:cNvPr id="524" name="Google Shape;524;p19"/>
          <p:cNvPicPr preferRelativeResize="0"/>
          <p:nvPr/>
        </p:nvPicPr>
        <p:blipFill rotWithShape="1">
          <a:blip r:embed="rId4">
            <a:alphaModFix/>
          </a:blip>
          <a:srcRect b="0" l="0" r="0" t="0"/>
          <a:stretch/>
        </p:blipFill>
        <p:spPr>
          <a:xfrm>
            <a:off x="9981987" y="5456302"/>
            <a:ext cx="338688" cy="307898"/>
          </a:xfrm>
          <a:prstGeom prst="rect">
            <a:avLst/>
          </a:prstGeom>
          <a:noFill/>
          <a:ln>
            <a:noFill/>
          </a:ln>
        </p:spPr>
      </p:pic>
      <p:pic>
        <p:nvPicPr>
          <p:cNvPr id="525" name="Google Shape;525;p19"/>
          <p:cNvPicPr preferRelativeResize="0"/>
          <p:nvPr/>
        </p:nvPicPr>
        <p:blipFill rotWithShape="1">
          <a:blip r:embed="rId5">
            <a:alphaModFix/>
          </a:blip>
          <a:srcRect b="0" l="0" r="0" t="0"/>
          <a:stretch/>
        </p:blipFill>
        <p:spPr>
          <a:xfrm>
            <a:off x="10383789" y="5450767"/>
            <a:ext cx="301866" cy="294387"/>
          </a:xfrm>
          <a:prstGeom prst="rect">
            <a:avLst/>
          </a:prstGeom>
          <a:noFill/>
          <a:ln>
            <a:noFill/>
          </a:ln>
        </p:spPr>
      </p:pic>
      <p:pic>
        <p:nvPicPr>
          <p:cNvPr id="526" name="Google Shape;526;p19"/>
          <p:cNvPicPr preferRelativeResize="0"/>
          <p:nvPr/>
        </p:nvPicPr>
        <p:blipFill rotWithShape="1">
          <a:blip r:embed="rId4">
            <a:alphaModFix/>
          </a:blip>
          <a:srcRect b="0" l="0" r="0" t="0"/>
          <a:stretch/>
        </p:blipFill>
        <p:spPr>
          <a:xfrm>
            <a:off x="9918873" y="2230683"/>
            <a:ext cx="338688" cy="307898"/>
          </a:xfrm>
          <a:prstGeom prst="rect">
            <a:avLst/>
          </a:prstGeom>
          <a:noFill/>
          <a:ln>
            <a:noFill/>
          </a:ln>
        </p:spPr>
      </p:pic>
      <p:pic>
        <p:nvPicPr>
          <p:cNvPr id="527" name="Google Shape;527;p19"/>
          <p:cNvPicPr preferRelativeResize="0"/>
          <p:nvPr/>
        </p:nvPicPr>
        <p:blipFill rotWithShape="1">
          <a:blip r:embed="rId5">
            <a:alphaModFix/>
          </a:blip>
          <a:srcRect b="0" l="0" r="0" t="0"/>
          <a:stretch/>
        </p:blipFill>
        <p:spPr>
          <a:xfrm>
            <a:off x="10320675" y="2225148"/>
            <a:ext cx="301866" cy="294387"/>
          </a:xfrm>
          <a:prstGeom prst="rect">
            <a:avLst/>
          </a:prstGeom>
          <a:noFill/>
          <a:ln>
            <a:noFill/>
          </a:ln>
        </p:spPr>
      </p:pic>
      <p:pic>
        <p:nvPicPr>
          <p:cNvPr id="528" name="Google Shape;528;p19"/>
          <p:cNvPicPr preferRelativeResize="0"/>
          <p:nvPr/>
        </p:nvPicPr>
        <p:blipFill rotWithShape="1">
          <a:blip r:embed="rId4">
            <a:alphaModFix/>
          </a:blip>
          <a:srcRect b="0" l="0" r="0" t="0"/>
          <a:stretch/>
        </p:blipFill>
        <p:spPr>
          <a:xfrm>
            <a:off x="10405668" y="3105656"/>
            <a:ext cx="338688" cy="307898"/>
          </a:xfrm>
          <a:prstGeom prst="rect">
            <a:avLst/>
          </a:prstGeom>
          <a:noFill/>
          <a:ln>
            <a:noFill/>
          </a:ln>
        </p:spPr>
      </p:pic>
      <p:pic>
        <p:nvPicPr>
          <p:cNvPr id="529" name="Google Shape;529;p19"/>
          <p:cNvPicPr preferRelativeResize="0"/>
          <p:nvPr/>
        </p:nvPicPr>
        <p:blipFill rotWithShape="1">
          <a:blip r:embed="rId4">
            <a:alphaModFix/>
          </a:blip>
          <a:srcRect b="0" l="0" r="0" t="0"/>
          <a:stretch/>
        </p:blipFill>
        <p:spPr>
          <a:xfrm>
            <a:off x="9268841" y="3497105"/>
            <a:ext cx="338688" cy="307898"/>
          </a:xfrm>
          <a:prstGeom prst="rect">
            <a:avLst/>
          </a:prstGeom>
          <a:noFill/>
          <a:ln>
            <a:noFill/>
          </a:ln>
        </p:spPr>
      </p:pic>
      <p:pic>
        <p:nvPicPr>
          <p:cNvPr id="530" name="Google Shape;530;p19"/>
          <p:cNvPicPr preferRelativeResize="0"/>
          <p:nvPr/>
        </p:nvPicPr>
        <p:blipFill rotWithShape="1">
          <a:blip r:embed="rId4">
            <a:alphaModFix/>
          </a:blip>
          <a:srcRect b="0" l="0" r="0" t="0"/>
          <a:stretch/>
        </p:blipFill>
        <p:spPr>
          <a:xfrm>
            <a:off x="7598661" y="4184255"/>
            <a:ext cx="338688" cy="307898"/>
          </a:xfrm>
          <a:prstGeom prst="rect">
            <a:avLst/>
          </a:prstGeom>
          <a:noFill/>
          <a:ln>
            <a:noFill/>
          </a:ln>
        </p:spPr>
      </p:pic>
      <p:pic>
        <p:nvPicPr>
          <p:cNvPr id="531" name="Google Shape;531;p19"/>
          <p:cNvPicPr preferRelativeResize="0"/>
          <p:nvPr/>
        </p:nvPicPr>
        <p:blipFill rotWithShape="1">
          <a:blip r:embed="rId5">
            <a:alphaModFix/>
          </a:blip>
          <a:srcRect b="0" l="0" r="0" t="0"/>
          <a:stretch/>
        </p:blipFill>
        <p:spPr>
          <a:xfrm>
            <a:off x="7340446" y="5116720"/>
            <a:ext cx="301866" cy="294387"/>
          </a:xfrm>
          <a:prstGeom prst="rect">
            <a:avLst/>
          </a:prstGeom>
          <a:noFill/>
          <a:ln>
            <a:noFill/>
          </a:ln>
        </p:spPr>
      </p:pic>
      <p:pic>
        <p:nvPicPr>
          <p:cNvPr id="532" name="Google Shape;532;p19"/>
          <p:cNvPicPr preferRelativeResize="0"/>
          <p:nvPr/>
        </p:nvPicPr>
        <p:blipFill rotWithShape="1">
          <a:blip r:embed="rId4">
            <a:alphaModFix/>
          </a:blip>
          <a:srcRect b="0" l="0" r="0" t="0"/>
          <a:stretch/>
        </p:blipFill>
        <p:spPr>
          <a:xfrm>
            <a:off x="10695087" y="5865617"/>
            <a:ext cx="338688" cy="3078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2"/>
          <p:cNvPicPr preferRelativeResize="0"/>
          <p:nvPr/>
        </p:nvPicPr>
        <p:blipFill rotWithShape="1">
          <a:blip r:embed="rId3">
            <a:alphaModFix/>
          </a:blip>
          <a:srcRect b="0" l="0" r="0" t="0"/>
          <a:stretch/>
        </p:blipFill>
        <p:spPr>
          <a:xfrm>
            <a:off x="8714787" y="1"/>
            <a:ext cx="3477212" cy="2994642"/>
          </a:xfrm>
          <a:prstGeom prst="rect">
            <a:avLst/>
          </a:prstGeom>
          <a:noFill/>
          <a:ln>
            <a:noFill/>
          </a:ln>
        </p:spPr>
      </p:pic>
      <p:sp>
        <p:nvSpPr>
          <p:cNvPr id="81" name="Google Shape;81;p2"/>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 Greek Competence Centre Infoday | July 17, 2024</a:t>
            </a:r>
            <a:endParaRPr/>
          </a:p>
        </p:txBody>
      </p:sp>
      <p:pic>
        <p:nvPicPr>
          <p:cNvPr id="82" name="Google Shape;82;p2"/>
          <p:cNvPicPr preferRelativeResize="0"/>
          <p:nvPr/>
        </p:nvPicPr>
        <p:blipFill rotWithShape="1">
          <a:blip r:embed="rId4">
            <a:alphaModFix/>
          </a:blip>
          <a:srcRect b="0" l="0" r="0" t="0"/>
          <a:stretch/>
        </p:blipFill>
        <p:spPr>
          <a:xfrm>
            <a:off x="4734861" y="3202592"/>
            <a:ext cx="2781918" cy="3154629"/>
          </a:xfrm>
          <a:prstGeom prst="rect">
            <a:avLst/>
          </a:prstGeom>
          <a:noFill/>
          <a:ln>
            <a:noFill/>
          </a:ln>
        </p:spPr>
      </p:pic>
      <p:sp>
        <p:nvSpPr>
          <p:cNvPr id="83" name="Google Shape;83;p2"/>
          <p:cNvSpPr txBox="1"/>
          <p:nvPr/>
        </p:nvSpPr>
        <p:spPr>
          <a:xfrm>
            <a:off x="2500791" y="3440724"/>
            <a:ext cx="185371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Quicksand"/>
                <a:ea typeface="Quicksand"/>
                <a:cs typeface="Quicksand"/>
                <a:sym typeface="Quicksand"/>
              </a:rPr>
              <a:t>Data Stewards</a:t>
            </a:r>
            <a:endParaRPr/>
          </a:p>
        </p:txBody>
      </p:sp>
      <p:sp>
        <p:nvSpPr>
          <p:cNvPr id="84" name="Google Shape;84;p2"/>
          <p:cNvSpPr txBox="1"/>
          <p:nvPr/>
        </p:nvSpPr>
        <p:spPr>
          <a:xfrm>
            <a:off x="4126471" y="1961391"/>
            <a:ext cx="185371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Quicksand"/>
                <a:ea typeface="Quicksand"/>
                <a:cs typeface="Quicksand"/>
                <a:sym typeface="Quicksand"/>
              </a:rPr>
              <a:t>Policy Makers</a:t>
            </a:r>
            <a:endParaRPr/>
          </a:p>
        </p:txBody>
      </p:sp>
      <p:sp>
        <p:nvSpPr>
          <p:cNvPr id="85" name="Google Shape;85;p2"/>
          <p:cNvSpPr txBox="1"/>
          <p:nvPr/>
        </p:nvSpPr>
        <p:spPr>
          <a:xfrm>
            <a:off x="6657121" y="2625311"/>
            <a:ext cx="213595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Quicksand"/>
                <a:ea typeface="Quicksand"/>
                <a:cs typeface="Quicksand"/>
                <a:sym typeface="Quicksand"/>
              </a:rPr>
              <a:t>Undergraduates</a:t>
            </a:r>
            <a:endParaRPr/>
          </a:p>
        </p:txBody>
      </p:sp>
      <p:sp>
        <p:nvSpPr>
          <p:cNvPr id="86" name="Google Shape;86;p2"/>
          <p:cNvSpPr txBox="1"/>
          <p:nvPr/>
        </p:nvSpPr>
        <p:spPr>
          <a:xfrm>
            <a:off x="948510" y="5668388"/>
            <a:ext cx="213595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Quicksand"/>
                <a:ea typeface="Quicksand"/>
                <a:cs typeface="Quicksand"/>
                <a:sym typeface="Quicksand"/>
              </a:rPr>
              <a:t>Masters Students</a:t>
            </a:r>
            <a:endParaRPr/>
          </a:p>
        </p:txBody>
      </p:sp>
      <p:sp>
        <p:nvSpPr>
          <p:cNvPr id="87" name="Google Shape;87;p2"/>
          <p:cNvSpPr txBox="1"/>
          <p:nvPr/>
        </p:nvSpPr>
        <p:spPr>
          <a:xfrm>
            <a:off x="2409166" y="4846409"/>
            <a:ext cx="185371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Quicksand"/>
                <a:ea typeface="Quicksand"/>
                <a:cs typeface="Quicksand"/>
                <a:sym typeface="Quicksand"/>
              </a:rPr>
              <a:t>Civil Servants</a:t>
            </a:r>
            <a:endParaRPr/>
          </a:p>
        </p:txBody>
      </p:sp>
      <p:sp>
        <p:nvSpPr>
          <p:cNvPr id="88" name="Google Shape;88;p2"/>
          <p:cNvSpPr txBox="1"/>
          <p:nvPr/>
        </p:nvSpPr>
        <p:spPr>
          <a:xfrm>
            <a:off x="9681887" y="4773906"/>
            <a:ext cx="207939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Quicksand"/>
                <a:ea typeface="Quicksand"/>
                <a:cs typeface="Quicksand"/>
                <a:sym typeface="Quicksand"/>
              </a:rPr>
              <a:t>RI Professionals</a:t>
            </a:r>
            <a:endParaRPr/>
          </a:p>
        </p:txBody>
      </p:sp>
      <p:sp>
        <p:nvSpPr>
          <p:cNvPr id="89" name="Google Shape;89;p2"/>
          <p:cNvSpPr txBox="1"/>
          <p:nvPr/>
        </p:nvSpPr>
        <p:spPr>
          <a:xfrm>
            <a:off x="8002979" y="3856781"/>
            <a:ext cx="185371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Quicksand"/>
                <a:ea typeface="Quicksand"/>
                <a:cs typeface="Quicksand"/>
                <a:sym typeface="Quicksand"/>
              </a:rPr>
              <a:t>Legal Experts</a:t>
            </a:r>
            <a:endParaRPr/>
          </a:p>
        </p:txBody>
      </p:sp>
      <p:sp>
        <p:nvSpPr>
          <p:cNvPr id="90" name="Google Shape;90;p2"/>
          <p:cNvSpPr txBox="1"/>
          <p:nvPr/>
        </p:nvSpPr>
        <p:spPr>
          <a:xfrm>
            <a:off x="8114969" y="5600249"/>
            <a:ext cx="254059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Quicksand"/>
                <a:ea typeface="Quicksand"/>
                <a:cs typeface="Quicksand"/>
                <a:sym typeface="Quicksand"/>
              </a:rPr>
              <a:t>Honest/Knowledge Brokers</a:t>
            </a:r>
            <a:endParaRPr/>
          </a:p>
        </p:txBody>
      </p:sp>
      <p:sp>
        <p:nvSpPr>
          <p:cNvPr id="91" name="Google Shape;91;p2"/>
          <p:cNvSpPr txBox="1"/>
          <p:nvPr/>
        </p:nvSpPr>
        <p:spPr>
          <a:xfrm>
            <a:off x="510225" y="4078037"/>
            <a:ext cx="213595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Quicksand"/>
                <a:ea typeface="Quicksand"/>
                <a:cs typeface="Quicksand"/>
                <a:sym typeface="Quicksand"/>
              </a:rPr>
              <a:t>Ethics Advisors</a:t>
            </a:r>
            <a:endParaRPr/>
          </a:p>
        </p:txBody>
      </p:sp>
      <p:sp>
        <p:nvSpPr>
          <p:cNvPr id="92" name="Google Shape;92;p2"/>
          <p:cNvSpPr txBox="1"/>
          <p:nvPr/>
        </p:nvSpPr>
        <p:spPr>
          <a:xfrm>
            <a:off x="1404487" y="2505032"/>
            <a:ext cx="185371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Quicksand"/>
                <a:ea typeface="Quicksand"/>
                <a:cs typeface="Quicksand"/>
                <a:sym typeface="Quicksand"/>
              </a:rPr>
              <a:t>Researchers</a:t>
            </a:r>
            <a:endParaRPr/>
          </a:p>
        </p:txBody>
      </p:sp>
      <p:sp>
        <p:nvSpPr>
          <p:cNvPr id="93" name="Google Shape;93;p2"/>
          <p:cNvSpPr txBox="1"/>
          <p:nvPr/>
        </p:nvSpPr>
        <p:spPr>
          <a:xfrm>
            <a:off x="8840261" y="3005128"/>
            <a:ext cx="3459175" cy="33855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800" u="none" cap="none" strike="noStrike">
                <a:solidFill>
                  <a:srgbClr val="000000"/>
                </a:solidFill>
                <a:latin typeface="Quicksand"/>
                <a:ea typeface="Quicksand"/>
                <a:cs typeface="Quicksand"/>
                <a:sym typeface="Quicksand"/>
              </a:rPr>
              <a:t>Image: UNESCO - Open Science Outlook 1 </a:t>
            </a:r>
            <a:r>
              <a:rPr b="0" i="0" lang="en-US" sz="800" u="sng" cap="none" strike="noStrike">
                <a:solidFill>
                  <a:srgbClr val="000000"/>
                </a:solidFill>
                <a:latin typeface="Quicksand"/>
                <a:ea typeface="Quicksand"/>
                <a:cs typeface="Quicksand"/>
                <a:sym typeface="Quicksand"/>
                <a:hlinkClick r:id="rId5">
                  <a:extLst>
                    <a:ext uri="{A12FA001-AC4F-418D-AE19-62706E023703}">
                      <ahyp:hlinkClr val="tx"/>
                    </a:ext>
                  </a:extLst>
                </a:hlinkClick>
              </a:rPr>
              <a:t>https://doi.org/10.54677/GIIC6829</a:t>
            </a:r>
            <a:r>
              <a:rPr b="0" i="0" lang="en-US" sz="800" u="none" cap="none" strike="noStrike">
                <a:solidFill>
                  <a:srgbClr val="000000"/>
                </a:solidFill>
                <a:latin typeface="Quicksand"/>
                <a:ea typeface="Quicksand"/>
                <a:cs typeface="Quicksand"/>
                <a:sym typeface="Quicksand"/>
              </a:rPr>
              <a:t> </a:t>
            </a:r>
            <a:endParaRPr b="0" i="0" sz="800" u="none" cap="none" strike="noStrike">
              <a:solidFill>
                <a:schemeClr val="dk1"/>
              </a:solidFill>
              <a:latin typeface="Quicksand"/>
              <a:ea typeface="Quicksand"/>
              <a:cs typeface="Quicksand"/>
              <a:sym typeface="Quicksand"/>
            </a:endParaRPr>
          </a:p>
        </p:txBody>
      </p:sp>
      <p:sp>
        <p:nvSpPr>
          <p:cNvPr id="94" name="Google Shape;94;p2"/>
          <p:cNvSpPr txBox="1"/>
          <p:nvPr/>
        </p:nvSpPr>
        <p:spPr>
          <a:xfrm>
            <a:off x="510225" y="249341"/>
            <a:ext cx="10515600" cy="1325563"/>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rgbClr val="0070C0"/>
              </a:buClr>
              <a:buSzPts val="2800"/>
              <a:buFont typeface="Quicksand"/>
              <a:buNone/>
            </a:pPr>
            <a:r>
              <a:rPr b="0" i="0" lang="en-US" sz="2800" u="none" cap="none" strike="noStrike">
                <a:solidFill>
                  <a:srgbClr val="0070C0"/>
                </a:solidFill>
                <a:latin typeface="Quicksand"/>
                <a:ea typeface="Quicksand"/>
                <a:cs typeface="Quicksand"/>
                <a:sym typeface="Quicksand"/>
              </a:rPr>
              <a:t>Tailored Training for specific </a:t>
            </a:r>
            <a:endParaRPr/>
          </a:p>
          <a:p>
            <a:pPr indent="0" lvl="0" marL="0" marR="0" rtl="0" algn="ctr">
              <a:lnSpc>
                <a:spcPct val="90000"/>
              </a:lnSpc>
              <a:spcBef>
                <a:spcPts val="0"/>
              </a:spcBef>
              <a:spcAft>
                <a:spcPts val="0"/>
              </a:spcAft>
              <a:buClr>
                <a:srgbClr val="0070C0"/>
              </a:buClr>
              <a:buSzPts val="2800"/>
              <a:buFont typeface="Quicksand"/>
              <a:buNone/>
            </a:pPr>
            <a:r>
              <a:rPr b="0" i="0" lang="en-US" sz="2800" u="none" cap="none" strike="noStrike">
                <a:solidFill>
                  <a:srgbClr val="0070C0"/>
                </a:solidFill>
                <a:latin typeface="Quicksand"/>
                <a:ea typeface="Quicksand"/>
                <a:cs typeface="Quicksand"/>
                <a:sym typeface="Quicksand"/>
              </a:rPr>
              <a:t>professional profiles</a:t>
            </a:r>
            <a:endParaRPr b="0" i="0" sz="2800" u="none" cap="none" strike="noStrike">
              <a:solidFill>
                <a:schemeClr val="dk1"/>
              </a:solidFill>
              <a:latin typeface="Quicksand"/>
              <a:ea typeface="Quicksand"/>
              <a:cs typeface="Quicksand"/>
              <a:sym typeface="Quicksand"/>
            </a:endParaRPr>
          </a:p>
        </p:txBody>
      </p:sp>
      <p:sp>
        <p:nvSpPr>
          <p:cNvPr id="95" name="Google Shape;95;p2"/>
          <p:cNvSpPr txBox="1"/>
          <p:nvPr/>
        </p:nvSpPr>
        <p:spPr>
          <a:xfrm rot="-1022297">
            <a:off x="453965" y="482773"/>
            <a:ext cx="2025089"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4800" u="none" cap="none" strike="noStrike">
                <a:solidFill>
                  <a:schemeClr val="dk1"/>
                </a:solidFill>
                <a:latin typeface="Quicksand"/>
                <a:ea typeface="Quicksand"/>
                <a:cs typeface="Quicksand"/>
                <a:sym typeface="Quicksand"/>
              </a:rPr>
              <a:t>Why!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20"/>
          <p:cNvSpPr txBox="1"/>
          <p:nvPr>
            <p:ph type="title"/>
          </p:nvPr>
        </p:nvSpPr>
        <p:spPr>
          <a:xfrm>
            <a:off x="838200" y="9966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Training Course 5: “Empowering the Future of Research with Open Science”</a:t>
            </a:r>
            <a:endParaRPr/>
          </a:p>
        </p:txBody>
      </p:sp>
      <p:sp>
        <p:nvSpPr>
          <p:cNvPr id="539" name="Google Shape;539;p20"/>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540" name="Google Shape;540;p20"/>
          <p:cNvGrpSpPr/>
          <p:nvPr/>
        </p:nvGrpSpPr>
        <p:grpSpPr>
          <a:xfrm>
            <a:off x="838200" y="1580038"/>
            <a:ext cx="3706586" cy="674324"/>
            <a:chOff x="838200" y="1551929"/>
            <a:chExt cx="3706586" cy="674324"/>
          </a:xfrm>
        </p:grpSpPr>
        <p:sp>
          <p:nvSpPr>
            <p:cNvPr id="541" name="Google Shape;541;p20"/>
            <p:cNvSpPr/>
            <p:nvPr/>
          </p:nvSpPr>
          <p:spPr>
            <a:xfrm>
              <a:off x="838200" y="1551929"/>
              <a:ext cx="3706586" cy="646331"/>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2" name="Google Shape;542;p20"/>
            <p:cNvSpPr txBox="1"/>
            <p:nvPr/>
          </p:nvSpPr>
          <p:spPr>
            <a:xfrm>
              <a:off x="838200" y="1579922"/>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13: Investing in Open Science</a:t>
              </a:r>
              <a:endParaRPr/>
            </a:p>
          </p:txBody>
        </p:sp>
      </p:grpSp>
      <p:sp>
        <p:nvSpPr>
          <p:cNvPr id="543" name="Google Shape;543;p20"/>
          <p:cNvSpPr txBox="1"/>
          <p:nvPr/>
        </p:nvSpPr>
        <p:spPr>
          <a:xfrm>
            <a:off x="5353440" y="1630838"/>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The role of funding in promoting Open Science practices</a:t>
            </a:r>
            <a:endParaRPr/>
          </a:p>
        </p:txBody>
      </p:sp>
      <p:grpSp>
        <p:nvGrpSpPr>
          <p:cNvPr id="544" name="Google Shape;544;p20"/>
          <p:cNvGrpSpPr/>
          <p:nvPr/>
        </p:nvGrpSpPr>
        <p:grpSpPr>
          <a:xfrm>
            <a:off x="838200" y="3097241"/>
            <a:ext cx="3706586" cy="951323"/>
            <a:chOff x="838200" y="3131070"/>
            <a:chExt cx="3706586" cy="951323"/>
          </a:xfrm>
        </p:grpSpPr>
        <p:sp>
          <p:nvSpPr>
            <p:cNvPr id="545" name="Google Shape;545;p20"/>
            <p:cNvSpPr/>
            <p:nvPr/>
          </p:nvSpPr>
          <p:spPr>
            <a:xfrm>
              <a:off x="838200" y="3131070"/>
              <a:ext cx="3706586" cy="951323"/>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6" name="Google Shape;546;p20"/>
            <p:cNvSpPr txBox="1"/>
            <p:nvPr/>
          </p:nvSpPr>
          <p:spPr>
            <a:xfrm>
              <a:off x="838200" y="3159063"/>
              <a:ext cx="3706586"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14: Capacity Building and Training Programs in Open Science</a:t>
              </a:r>
              <a:endParaRPr/>
            </a:p>
          </p:txBody>
        </p:sp>
      </p:grpSp>
      <p:sp>
        <p:nvSpPr>
          <p:cNvPr id="547" name="Google Shape;547;p20"/>
          <p:cNvSpPr txBox="1"/>
          <p:nvPr/>
        </p:nvSpPr>
        <p:spPr>
          <a:xfrm>
            <a:off x="5353440" y="2994826"/>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Understanding Capacity Building in Open Science</a:t>
            </a:r>
            <a:endParaRPr/>
          </a:p>
        </p:txBody>
      </p:sp>
      <p:sp>
        <p:nvSpPr>
          <p:cNvPr id="548" name="Google Shape;548;p20"/>
          <p:cNvSpPr txBox="1"/>
          <p:nvPr/>
        </p:nvSpPr>
        <p:spPr>
          <a:xfrm>
            <a:off x="5353440" y="3586899"/>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Institutional Support for Capacity Building – Challenges and Best Practices</a:t>
            </a:r>
            <a:endParaRPr/>
          </a:p>
        </p:txBody>
      </p:sp>
      <p:sp>
        <p:nvSpPr>
          <p:cNvPr id="549" name="Google Shape;549;p20"/>
          <p:cNvSpPr txBox="1"/>
          <p:nvPr/>
        </p:nvSpPr>
        <p:spPr>
          <a:xfrm>
            <a:off x="5353440" y="4659354"/>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Introduction to AI</a:t>
            </a:r>
            <a:endParaRPr/>
          </a:p>
        </p:txBody>
      </p:sp>
      <p:grpSp>
        <p:nvGrpSpPr>
          <p:cNvPr id="550" name="Google Shape;550;p20"/>
          <p:cNvGrpSpPr/>
          <p:nvPr/>
        </p:nvGrpSpPr>
        <p:grpSpPr>
          <a:xfrm>
            <a:off x="838200" y="4941971"/>
            <a:ext cx="3706586" cy="692571"/>
            <a:chOff x="838200" y="3131070"/>
            <a:chExt cx="3706586" cy="692571"/>
          </a:xfrm>
        </p:grpSpPr>
        <p:sp>
          <p:nvSpPr>
            <p:cNvPr id="551" name="Google Shape;551;p20"/>
            <p:cNvSpPr/>
            <p:nvPr/>
          </p:nvSpPr>
          <p:spPr>
            <a:xfrm>
              <a:off x="838200" y="3131070"/>
              <a:ext cx="3706586" cy="692571"/>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52" name="Google Shape;552;p20"/>
            <p:cNvSpPr txBox="1"/>
            <p:nvPr/>
          </p:nvSpPr>
          <p:spPr>
            <a:xfrm>
              <a:off x="838200" y="3159063"/>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15: Open Science and Artificial Intelligence</a:t>
              </a:r>
              <a:endParaRPr/>
            </a:p>
          </p:txBody>
        </p:sp>
      </p:grpSp>
      <p:sp>
        <p:nvSpPr>
          <p:cNvPr id="553" name="Google Shape;553;p20"/>
          <p:cNvSpPr txBox="1"/>
          <p:nvPr/>
        </p:nvSpPr>
        <p:spPr>
          <a:xfrm>
            <a:off x="5353440" y="5416434"/>
            <a:ext cx="5815303"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03: AI in evidence-informed decision making</a:t>
            </a:r>
            <a:endParaRPr/>
          </a:p>
        </p:txBody>
      </p:sp>
      <p:pic>
        <p:nvPicPr>
          <p:cNvPr id="554" name="Google Shape;554;p20"/>
          <p:cNvPicPr preferRelativeResize="0"/>
          <p:nvPr/>
        </p:nvPicPr>
        <p:blipFill rotWithShape="1">
          <a:blip r:embed="rId3">
            <a:alphaModFix/>
          </a:blip>
          <a:srcRect b="0" l="0" r="0" t="0"/>
          <a:stretch/>
        </p:blipFill>
        <p:spPr>
          <a:xfrm>
            <a:off x="951109" y="1223458"/>
            <a:ext cx="683079" cy="419244"/>
          </a:xfrm>
          <a:prstGeom prst="rect">
            <a:avLst/>
          </a:prstGeom>
          <a:noFill/>
          <a:ln>
            <a:noFill/>
          </a:ln>
        </p:spPr>
      </p:pic>
      <p:pic>
        <p:nvPicPr>
          <p:cNvPr id="555" name="Google Shape;555;p20"/>
          <p:cNvPicPr preferRelativeResize="0"/>
          <p:nvPr/>
        </p:nvPicPr>
        <p:blipFill rotWithShape="1">
          <a:blip r:embed="rId3">
            <a:alphaModFix/>
          </a:blip>
          <a:srcRect b="0" l="0" r="0" t="0"/>
          <a:stretch/>
        </p:blipFill>
        <p:spPr>
          <a:xfrm>
            <a:off x="965463" y="2730011"/>
            <a:ext cx="683079" cy="419244"/>
          </a:xfrm>
          <a:prstGeom prst="rect">
            <a:avLst/>
          </a:prstGeom>
          <a:noFill/>
          <a:ln>
            <a:noFill/>
          </a:ln>
        </p:spPr>
      </p:pic>
      <p:pic>
        <p:nvPicPr>
          <p:cNvPr id="556" name="Google Shape;556;p20"/>
          <p:cNvPicPr preferRelativeResize="0"/>
          <p:nvPr/>
        </p:nvPicPr>
        <p:blipFill rotWithShape="1">
          <a:blip r:embed="rId3">
            <a:alphaModFix/>
          </a:blip>
          <a:srcRect b="0" l="0" r="0" t="0"/>
          <a:stretch/>
        </p:blipFill>
        <p:spPr>
          <a:xfrm>
            <a:off x="965463" y="4591213"/>
            <a:ext cx="683079" cy="419244"/>
          </a:xfrm>
          <a:prstGeom prst="rect">
            <a:avLst/>
          </a:prstGeom>
          <a:noFill/>
          <a:ln>
            <a:noFill/>
          </a:ln>
        </p:spPr>
      </p:pic>
      <p:sp>
        <p:nvSpPr>
          <p:cNvPr id="557" name="Google Shape;557;p20"/>
          <p:cNvSpPr txBox="1"/>
          <p:nvPr/>
        </p:nvSpPr>
        <p:spPr>
          <a:xfrm>
            <a:off x="5353440" y="5024288"/>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AI and Open Science</a:t>
            </a:r>
            <a:endParaRPr/>
          </a:p>
        </p:txBody>
      </p:sp>
      <p:pic>
        <p:nvPicPr>
          <p:cNvPr id="558" name="Google Shape;558;p20"/>
          <p:cNvPicPr preferRelativeResize="0"/>
          <p:nvPr/>
        </p:nvPicPr>
        <p:blipFill rotWithShape="1">
          <a:blip r:embed="rId4">
            <a:alphaModFix/>
          </a:blip>
          <a:srcRect b="0" l="0" r="0" t="0"/>
          <a:stretch/>
        </p:blipFill>
        <p:spPr>
          <a:xfrm>
            <a:off x="8787668" y="4682566"/>
            <a:ext cx="338688" cy="307898"/>
          </a:xfrm>
          <a:prstGeom prst="rect">
            <a:avLst/>
          </a:prstGeom>
          <a:noFill/>
          <a:ln>
            <a:noFill/>
          </a:ln>
        </p:spPr>
      </p:pic>
      <p:pic>
        <p:nvPicPr>
          <p:cNvPr id="559" name="Google Shape;559;p20"/>
          <p:cNvPicPr preferRelativeResize="0"/>
          <p:nvPr/>
        </p:nvPicPr>
        <p:blipFill rotWithShape="1">
          <a:blip r:embed="rId5">
            <a:alphaModFix/>
          </a:blip>
          <a:srcRect b="0" l="0" r="0" t="0"/>
          <a:stretch/>
        </p:blipFill>
        <p:spPr>
          <a:xfrm>
            <a:off x="9167739" y="3918247"/>
            <a:ext cx="301866" cy="294387"/>
          </a:xfrm>
          <a:prstGeom prst="rect">
            <a:avLst/>
          </a:prstGeom>
          <a:noFill/>
          <a:ln>
            <a:noFill/>
          </a:ln>
        </p:spPr>
      </p:pic>
      <p:pic>
        <p:nvPicPr>
          <p:cNvPr id="560" name="Google Shape;560;p20"/>
          <p:cNvPicPr preferRelativeResize="0"/>
          <p:nvPr/>
        </p:nvPicPr>
        <p:blipFill rotWithShape="1">
          <a:blip r:embed="rId4">
            <a:alphaModFix/>
          </a:blip>
          <a:srcRect b="0" l="0" r="0" t="0"/>
          <a:stretch/>
        </p:blipFill>
        <p:spPr>
          <a:xfrm>
            <a:off x="7632873" y="1956179"/>
            <a:ext cx="338688" cy="307898"/>
          </a:xfrm>
          <a:prstGeom prst="rect">
            <a:avLst/>
          </a:prstGeom>
          <a:noFill/>
          <a:ln>
            <a:noFill/>
          </a:ln>
        </p:spPr>
      </p:pic>
      <p:pic>
        <p:nvPicPr>
          <p:cNvPr id="561" name="Google Shape;561;p20"/>
          <p:cNvPicPr preferRelativeResize="0"/>
          <p:nvPr/>
        </p:nvPicPr>
        <p:blipFill rotWithShape="1">
          <a:blip r:embed="rId5">
            <a:alphaModFix/>
          </a:blip>
          <a:srcRect b="0" l="0" r="0" t="0"/>
          <a:stretch/>
        </p:blipFill>
        <p:spPr>
          <a:xfrm>
            <a:off x="8034675" y="1950644"/>
            <a:ext cx="301866" cy="294387"/>
          </a:xfrm>
          <a:prstGeom prst="rect">
            <a:avLst/>
          </a:prstGeom>
          <a:noFill/>
          <a:ln>
            <a:noFill/>
          </a:ln>
        </p:spPr>
      </p:pic>
      <p:pic>
        <p:nvPicPr>
          <p:cNvPr id="562" name="Google Shape;562;p20"/>
          <p:cNvPicPr preferRelativeResize="0"/>
          <p:nvPr/>
        </p:nvPicPr>
        <p:blipFill rotWithShape="1">
          <a:blip r:embed="rId4">
            <a:alphaModFix/>
          </a:blip>
          <a:srcRect b="0" l="0" r="0" t="0"/>
          <a:stretch/>
        </p:blipFill>
        <p:spPr>
          <a:xfrm>
            <a:off x="6608866" y="3313697"/>
            <a:ext cx="338688" cy="307898"/>
          </a:xfrm>
          <a:prstGeom prst="rect">
            <a:avLst/>
          </a:prstGeom>
          <a:noFill/>
          <a:ln>
            <a:noFill/>
          </a:ln>
        </p:spPr>
      </p:pic>
      <p:pic>
        <p:nvPicPr>
          <p:cNvPr id="563" name="Google Shape;563;p20"/>
          <p:cNvPicPr preferRelativeResize="0"/>
          <p:nvPr/>
        </p:nvPicPr>
        <p:blipFill rotWithShape="1">
          <a:blip r:embed="rId4">
            <a:alphaModFix/>
          </a:blip>
          <a:srcRect b="0" l="0" r="0" t="0"/>
          <a:stretch/>
        </p:blipFill>
        <p:spPr>
          <a:xfrm>
            <a:off x="9268841" y="5043956"/>
            <a:ext cx="338688" cy="307898"/>
          </a:xfrm>
          <a:prstGeom prst="rect">
            <a:avLst/>
          </a:prstGeom>
          <a:noFill/>
          <a:ln>
            <a:noFill/>
          </a:ln>
        </p:spPr>
      </p:pic>
      <p:pic>
        <p:nvPicPr>
          <p:cNvPr id="564" name="Google Shape;564;p20"/>
          <p:cNvPicPr preferRelativeResize="0"/>
          <p:nvPr/>
        </p:nvPicPr>
        <p:blipFill rotWithShape="1">
          <a:blip r:embed="rId4">
            <a:alphaModFix/>
          </a:blip>
          <a:srcRect b="0" l="0" r="0" t="0"/>
          <a:stretch/>
        </p:blipFill>
        <p:spPr>
          <a:xfrm>
            <a:off x="6608866" y="5749403"/>
            <a:ext cx="338688" cy="30789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21"/>
          <p:cNvSpPr txBox="1"/>
          <p:nvPr>
            <p:ph type="title"/>
          </p:nvPr>
        </p:nvSpPr>
        <p:spPr>
          <a:xfrm>
            <a:off x="838200" y="230676"/>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Training Course 6: “Open science policies support open science practices”</a:t>
            </a:r>
            <a:endParaRPr/>
          </a:p>
        </p:txBody>
      </p:sp>
      <p:sp>
        <p:nvSpPr>
          <p:cNvPr id="571" name="Google Shape;571;p21"/>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572" name="Google Shape;572;p21"/>
          <p:cNvGrpSpPr/>
          <p:nvPr/>
        </p:nvGrpSpPr>
        <p:grpSpPr>
          <a:xfrm>
            <a:off x="838200" y="1881354"/>
            <a:ext cx="3706586" cy="674324"/>
            <a:chOff x="838200" y="1551930"/>
            <a:chExt cx="3706586" cy="674324"/>
          </a:xfrm>
        </p:grpSpPr>
        <p:sp>
          <p:nvSpPr>
            <p:cNvPr id="573" name="Google Shape;573;p21"/>
            <p:cNvSpPr/>
            <p:nvPr/>
          </p:nvSpPr>
          <p:spPr>
            <a:xfrm>
              <a:off x="838200" y="1551930"/>
              <a:ext cx="3706586" cy="674324"/>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4" name="Google Shape;574;p21"/>
            <p:cNvSpPr txBox="1"/>
            <p:nvPr/>
          </p:nvSpPr>
          <p:spPr>
            <a:xfrm>
              <a:off x="838200" y="1579922"/>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16: </a:t>
              </a:r>
              <a:endParaRPr/>
            </a:p>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Open Science Policies</a:t>
              </a:r>
              <a:endParaRPr/>
            </a:p>
          </p:txBody>
        </p:sp>
      </p:grpSp>
      <p:sp>
        <p:nvSpPr>
          <p:cNvPr id="575" name="Google Shape;575;p21"/>
          <p:cNvSpPr txBox="1"/>
          <p:nvPr/>
        </p:nvSpPr>
        <p:spPr>
          <a:xfrm>
            <a:off x="5353440" y="1999064"/>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Introduction to Open Science Policies</a:t>
            </a:r>
            <a:endParaRPr/>
          </a:p>
        </p:txBody>
      </p:sp>
      <p:grpSp>
        <p:nvGrpSpPr>
          <p:cNvPr id="576" name="Google Shape;576;p21"/>
          <p:cNvGrpSpPr/>
          <p:nvPr/>
        </p:nvGrpSpPr>
        <p:grpSpPr>
          <a:xfrm>
            <a:off x="838200" y="4163508"/>
            <a:ext cx="3706586" cy="674324"/>
            <a:chOff x="838200" y="3131071"/>
            <a:chExt cx="3706586" cy="674324"/>
          </a:xfrm>
        </p:grpSpPr>
        <p:sp>
          <p:nvSpPr>
            <p:cNvPr id="577" name="Google Shape;577;p21"/>
            <p:cNvSpPr/>
            <p:nvPr/>
          </p:nvSpPr>
          <p:spPr>
            <a:xfrm>
              <a:off x="838200" y="3131071"/>
              <a:ext cx="3706586" cy="674324"/>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8" name="Google Shape;578;p21"/>
            <p:cNvSpPr txBox="1"/>
            <p:nvPr/>
          </p:nvSpPr>
          <p:spPr>
            <a:xfrm>
              <a:off x="838200" y="3159063"/>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17: Open Science Policies support Open Science Practices</a:t>
              </a:r>
              <a:endParaRPr/>
            </a:p>
          </p:txBody>
        </p:sp>
      </p:grpSp>
      <p:sp>
        <p:nvSpPr>
          <p:cNvPr id="579" name="Google Shape;579;p21"/>
          <p:cNvSpPr txBox="1"/>
          <p:nvPr/>
        </p:nvSpPr>
        <p:spPr>
          <a:xfrm>
            <a:off x="5353440" y="2681078"/>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Open Science Policies support Open Science Practices: Stakeholders</a:t>
            </a:r>
            <a:endParaRPr/>
          </a:p>
        </p:txBody>
      </p:sp>
      <p:sp>
        <p:nvSpPr>
          <p:cNvPr id="580" name="Google Shape;580;p21"/>
          <p:cNvSpPr txBox="1"/>
          <p:nvPr/>
        </p:nvSpPr>
        <p:spPr>
          <a:xfrm>
            <a:off x="5353440" y="3916234"/>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03: Challenges of Implementing and Barriers to adopting Open Science</a:t>
            </a:r>
            <a:endParaRPr/>
          </a:p>
        </p:txBody>
      </p:sp>
      <p:sp>
        <p:nvSpPr>
          <p:cNvPr id="581" name="Google Shape;581;p21"/>
          <p:cNvSpPr txBox="1"/>
          <p:nvPr/>
        </p:nvSpPr>
        <p:spPr>
          <a:xfrm>
            <a:off x="5353440" y="4533812"/>
            <a:ext cx="6347148"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04: Cultural Changes required for Open Science Adoption</a:t>
            </a:r>
            <a:endParaRPr/>
          </a:p>
        </p:txBody>
      </p:sp>
      <p:pic>
        <p:nvPicPr>
          <p:cNvPr id="582" name="Google Shape;582;p21"/>
          <p:cNvPicPr preferRelativeResize="0"/>
          <p:nvPr/>
        </p:nvPicPr>
        <p:blipFill rotWithShape="1">
          <a:blip r:embed="rId3">
            <a:alphaModFix/>
          </a:blip>
          <a:srcRect b="0" l="0" r="0" t="0"/>
          <a:stretch/>
        </p:blipFill>
        <p:spPr>
          <a:xfrm>
            <a:off x="951109" y="1531339"/>
            <a:ext cx="683079" cy="419244"/>
          </a:xfrm>
          <a:prstGeom prst="rect">
            <a:avLst/>
          </a:prstGeom>
          <a:noFill/>
          <a:ln>
            <a:noFill/>
          </a:ln>
        </p:spPr>
      </p:pic>
      <p:pic>
        <p:nvPicPr>
          <p:cNvPr id="583" name="Google Shape;583;p21"/>
          <p:cNvPicPr preferRelativeResize="0"/>
          <p:nvPr/>
        </p:nvPicPr>
        <p:blipFill rotWithShape="1">
          <a:blip r:embed="rId3">
            <a:alphaModFix/>
          </a:blip>
          <a:srcRect b="0" l="0" r="0" t="0"/>
          <a:stretch/>
        </p:blipFill>
        <p:spPr>
          <a:xfrm>
            <a:off x="965463" y="3796277"/>
            <a:ext cx="683079" cy="419244"/>
          </a:xfrm>
          <a:prstGeom prst="rect">
            <a:avLst/>
          </a:prstGeom>
          <a:noFill/>
          <a:ln>
            <a:noFill/>
          </a:ln>
        </p:spPr>
      </p:pic>
      <p:sp>
        <p:nvSpPr>
          <p:cNvPr id="584" name="Google Shape;584;p21"/>
          <p:cNvSpPr txBox="1"/>
          <p:nvPr/>
        </p:nvSpPr>
        <p:spPr>
          <a:xfrm>
            <a:off x="5353440" y="3298656"/>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02: Open Science policies support Open Science Practices: Impact</a:t>
            </a:r>
            <a:endParaRPr/>
          </a:p>
        </p:txBody>
      </p:sp>
      <p:sp>
        <p:nvSpPr>
          <p:cNvPr id="585" name="Google Shape;585;p21"/>
          <p:cNvSpPr txBox="1"/>
          <p:nvPr/>
        </p:nvSpPr>
        <p:spPr>
          <a:xfrm>
            <a:off x="5353440" y="5151390"/>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05: Responsible Research Assessment Movement</a:t>
            </a:r>
            <a:endParaRPr/>
          </a:p>
        </p:txBody>
      </p:sp>
      <p:sp>
        <p:nvSpPr>
          <p:cNvPr id="586" name="Google Shape;586;p21"/>
          <p:cNvSpPr txBox="1"/>
          <p:nvPr/>
        </p:nvSpPr>
        <p:spPr>
          <a:xfrm>
            <a:off x="5353440" y="5768967"/>
            <a:ext cx="5815303"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06: Open Science Infrastructures</a:t>
            </a:r>
            <a:endParaRPr/>
          </a:p>
        </p:txBody>
      </p:sp>
      <p:pic>
        <p:nvPicPr>
          <p:cNvPr id="587" name="Google Shape;587;p21"/>
          <p:cNvPicPr preferRelativeResize="0"/>
          <p:nvPr/>
        </p:nvPicPr>
        <p:blipFill rotWithShape="1">
          <a:blip r:embed="rId4">
            <a:alphaModFix/>
          </a:blip>
          <a:srcRect b="0" l="0" r="0" t="0"/>
          <a:stretch/>
        </p:blipFill>
        <p:spPr>
          <a:xfrm>
            <a:off x="8580625" y="4226683"/>
            <a:ext cx="338688" cy="307898"/>
          </a:xfrm>
          <a:prstGeom prst="rect">
            <a:avLst/>
          </a:prstGeom>
          <a:noFill/>
          <a:ln>
            <a:noFill/>
          </a:ln>
        </p:spPr>
      </p:pic>
      <p:pic>
        <p:nvPicPr>
          <p:cNvPr id="588" name="Google Shape;588;p21"/>
          <p:cNvPicPr preferRelativeResize="0"/>
          <p:nvPr/>
        </p:nvPicPr>
        <p:blipFill rotWithShape="1">
          <a:blip r:embed="rId5">
            <a:alphaModFix/>
          </a:blip>
          <a:srcRect b="0" l="0" r="0" t="0"/>
          <a:stretch/>
        </p:blipFill>
        <p:spPr>
          <a:xfrm>
            <a:off x="9525591" y="3023254"/>
            <a:ext cx="301866" cy="294387"/>
          </a:xfrm>
          <a:prstGeom prst="rect">
            <a:avLst/>
          </a:prstGeom>
          <a:noFill/>
          <a:ln>
            <a:noFill/>
          </a:ln>
        </p:spPr>
      </p:pic>
      <p:pic>
        <p:nvPicPr>
          <p:cNvPr id="589" name="Google Shape;589;p21"/>
          <p:cNvPicPr preferRelativeResize="0"/>
          <p:nvPr/>
        </p:nvPicPr>
        <p:blipFill rotWithShape="1">
          <a:blip r:embed="rId4">
            <a:alphaModFix/>
          </a:blip>
          <a:srcRect b="0" l="0" r="0" t="0"/>
          <a:stretch/>
        </p:blipFill>
        <p:spPr>
          <a:xfrm>
            <a:off x="9130917" y="3025797"/>
            <a:ext cx="338688" cy="307898"/>
          </a:xfrm>
          <a:prstGeom prst="rect">
            <a:avLst/>
          </a:prstGeom>
          <a:noFill/>
          <a:ln>
            <a:noFill/>
          </a:ln>
        </p:spPr>
      </p:pic>
      <p:pic>
        <p:nvPicPr>
          <p:cNvPr id="590" name="Google Shape;590;p21"/>
          <p:cNvPicPr preferRelativeResize="0"/>
          <p:nvPr/>
        </p:nvPicPr>
        <p:blipFill rotWithShape="1">
          <a:blip r:embed="rId5">
            <a:alphaModFix/>
          </a:blip>
          <a:srcRect b="0" l="0" r="0" t="0"/>
          <a:stretch/>
        </p:blipFill>
        <p:spPr>
          <a:xfrm>
            <a:off x="10866877" y="2048002"/>
            <a:ext cx="301866" cy="294387"/>
          </a:xfrm>
          <a:prstGeom prst="rect">
            <a:avLst/>
          </a:prstGeom>
          <a:noFill/>
          <a:ln>
            <a:noFill/>
          </a:ln>
        </p:spPr>
      </p:pic>
      <p:pic>
        <p:nvPicPr>
          <p:cNvPr id="591" name="Google Shape;591;p21"/>
          <p:cNvPicPr preferRelativeResize="0"/>
          <p:nvPr/>
        </p:nvPicPr>
        <p:blipFill rotWithShape="1">
          <a:blip r:embed="rId4">
            <a:alphaModFix/>
          </a:blip>
          <a:srcRect b="0" l="0" r="0" t="0"/>
          <a:stretch/>
        </p:blipFill>
        <p:spPr>
          <a:xfrm>
            <a:off x="8467642" y="3627767"/>
            <a:ext cx="338688" cy="307898"/>
          </a:xfrm>
          <a:prstGeom prst="rect">
            <a:avLst/>
          </a:prstGeom>
          <a:noFill/>
          <a:ln>
            <a:noFill/>
          </a:ln>
        </p:spPr>
      </p:pic>
      <p:pic>
        <p:nvPicPr>
          <p:cNvPr id="592" name="Google Shape;592;p21"/>
          <p:cNvPicPr preferRelativeResize="0"/>
          <p:nvPr/>
        </p:nvPicPr>
        <p:blipFill rotWithShape="1">
          <a:blip r:embed="rId4">
            <a:alphaModFix/>
          </a:blip>
          <a:srcRect b="0" l="0" r="0" t="0"/>
          <a:stretch/>
        </p:blipFill>
        <p:spPr>
          <a:xfrm>
            <a:off x="6778210" y="4869694"/>
            <a:ext cx="338688" cy="307898"/>
          </a:xfrm>
          <a:prstGeom prst="rect">
            <a:avLst/>
          </a:prstGeom>
          <a:noFill/>
          <a:ln>
            <a:noFill/>
          </a:ln>
        </p:spPr>
      </p:pic>
      <p:pic>
        <p:nvPicPr>
          <p:cNvPr id="593" name="Google Shape;593;p21"/>
          <p:cNvPicPr preferRelativeResize="0"/>
          <p:nvPr/>
        </p:nvPicPr>
        <p:blipFill rotWithShape="1">
          <a:blip r:embed="rId4">
            <a:alphaModFix/>
          </a:blip>
          <a:srcRect b="0" l="0" r="0" t="0"/>
          <a:stretch/>
        </p:blipFill>
        <p:spPr>
          <a:xfrm>
            <a:off x="6947554" y="5496340"/>
            <a:ext cx="338688" cy="307898"/>
          </a:xfrm>
          <a:prstGeom prst="rect">
            <a:avLst/>
          </a:prstGeom>
          <a:noFill/>
          <a:ln>
            <a:noFill/>
          </a:ln>
        </p:spPr>
      </p:pic>
      <p:pic>
        <p:nvPicPr>
          <p:cNvPr id="594" name="Google Shape;594;p21"/>
          <p:cNvPicPr preferRelativeResize="0"/>
          <p:nvPr/>
        </p:nvPicPr>
        <p:blipFill rotWithShape="1">
          <a:blip r:embed="rId5">
            <a:alphaModFix/>
          </a:blip>
          <a:srcRect b="0" l="0" r="0" t="0"/>
          <a:stretch/>
        </p:blipFill>
        <p:spPr>
          <a:xfrm>
            <a:off x="8998395" y="4248715"/>
            <a:ext cx="301866" cy="294387"/>
          </a:xfrm>
          <a:prstGeom prst="rect">
            <a:avLst/>
          </a:prstGeom>
          <a:noFill/>
          <a:ln>
            <a:noFill/>
          </a:ln>
        </p:spPr>
      </p:pic>
      <p:pic>
        <p:nvPicPr>
          <p:cNvPr id="595" name="Google Shape;595;p21"/>
          <p:cNvPicPr preferRelativeResize="0"/>
          <p:nvPr/>
        </p:nvPicPr>
        <p:blipFill rotWithShape="1">
          <a:blip r:embed="rId4">
            <a:alphaModFix/>
          </a:blip>
          <a:srcRect b="0" l="0" r="0" t="0"/>
          <a:stretch/>
        </p:blipFill>
        <p:spPr>
          <a:xfrm>
            <a:off x="10095080" y="5830401"/>
            <a:ext cx="338688" cy="307898"/>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22"/>
          <p:cNvSpPr txBox="1"/>
          <p:nvPr>
            <p:ph type="title"/>
          </p:nvPr>
        </p:nvSpPr>
        <p:spPr>
          <a:xfrm>
            <a:off x="838200" y="9966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Training Course 7: “Implementing Open Science Policies”</a:t>
            </a:r>
            <a:endParaRPr/>
          </a:p>
        </p:txBody>
      </p:sp>
      <p:sp>
        <p:nvSpPr>
          <p:cNvPr id="602" name="Google Shape;602;p22"/>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603" name="Google Shape;603;p22"/>
          <p:cNvGrpSpPr/>
          <p:nvPr/>
        </p:nvGrpSpPr>
        <p:grpSpPr>
          <a:xfrm>
            <a:off x="838200" y="1580038"/>
            <a:ext cx="3706586" cy="674324"/>
            <a:chOff x="838200" y="1551929"/>
            <a:chExt cx="3706586" cy="674324"/>
          </a:xfrm>
        </p:grpSpPr>
        <p:sp>
          <p:nvSpPr>
            <p:cNvPr id="604" name="Google Shape;604;p22"/>
            <p:cNvSpPr/>
            <p:nvPr/>
          </p:nvSpPr>
          <p:spPr>
            <a:xfrm>
              <a:off x="838200" y="1551929"/>
              <a:ext cx="3706586" cy="650285"/>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5" name="Google Shape;605;p22"/>
            <p:cNvSpPr txBox="1"/>
            <p:nvPr/>
          </p:nvSpPr>
          <p:spPr>
            <a:xfrm>
              <a:off x="838200" y="1579922"/>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18: Implementing Open Science Policies</a:t>
              </a:r>
              <a:endParaRPr/>
            </a:p>
          </p:txBody>
        </p:sp>
      </p:grpSp>
      <p:sp>
        <p:nvSpPr>
          <p:cNvPr id="606" name="Google Shape;606;p22"/>
          <p:cNvSpPr txBox="1"/>
          <p:nvPr/>
        </p:nvSpPr>
        <p:spPr>
          <a:xfrm>
            <a:off x="5353440" y="1729949"/>
            <a:ext cx="609755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Open Science Workflows</a:t>
            </a:r>
            <a:endParaRPr/>
          </a:p>
        </p:txBody>
      </p:sp>
      <p:grpSp>
        <p:nvGrpSpPr>
          <p:cNvPr id="607" name="Google Shape;607;p22"/>
          <p:cNvGrpSpPr/>
          <p:nvPr/>
        </p:nvGrpSpPr>
        <p:grpSpPr>
          <a:xfrm>
            <a:off x="838200" y="3134910"/>
            <a:ext cx="3706586" cy="674324"/>
            <a:chOff x="838200" y="3131071"/>
            <a:chExt cx="3706586" cy="674324"/>
          </a:xfrm>
        </p:grpSpPr>
        <p:sp>
          <p:nvSpPr>
            <p:cNvPr id="608" name="Google Shape;608;p22"/>
            <p:cNvSpPr/>
            <p:nvPr/>
          </p:nvSpPr>
          <p:spPr>
            <a:xfrm>
              <a:off x="838200" y="3131071"/>
              <a:ext cx="3706586" cy="674324"/>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9" name="Google Shape;609;p22"/>
            <p:cNvSpPr txBox="1"/>
            <p:nvPr/>
          </p:nvSpPr>
          <p:spPr>
            <a:xfrm>
              <a:off x="838200" y="3159063"/>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19: From developing to evaluating Open Science policies</a:t>
              </a:r>
              <a:endParaRPr/>
            </a:p>
          </p:txBody>
        </p:sp>
      </p:grpSp>
      <p:sp>
        <p:nvSpPr>
          <p:cNvPr id="610" name="Google Shape;610;p22"/>
          <p:cNvSpPr txBox="1"/>
          <p:nvPr/>
        </p:nvSpPr>
        <p:spPr>
          <a:xfrm>
            <a:off x="5353440" y="3186923"/>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Designing Open Science policies in practice</a:t>
            </a:r>
            <a:endParaRPr/>
          </a:p>
        </p:txBody>
      </p:sp>
      <p:sp>
        <p:nvSpPr>
          <p:cNvPr id="611" name="Google Shape;611;p22"/>
          <p:cNvSpPr txBox="1"/>
          <p:nvPr/>
        </p:nvSpPr>
        <p:spPr>
          <a:xfrm>
            <a:off x="5353440" y="4822381"/>
            <a:ext cx="6097554"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b="0" i="0" lang="en-US" sz="1800" u="none" strike="noStrike">
                <a:solidFill>
                  <a:schemeClr val="dk1"/>
                </a:solidFill>
                <a:latin typeface="Quicksand"/>
                <a:ea typeface="Quicksand"/>
                <a:cs typeface="Quicksand"/>
                <a:sym typeface="Quicksand"/>
              </a:rPr>
              <a:t>Lecture 01: Adapt policies based on new evidence and changing circumstances</a:t>
            </a:r>
            <a:endParaRPr/>
          </a:p>
        </p:txBody>
      </p:sp>
      <p:grpSp>
        <p:nvGrpSpPr>
          <p:cNvPr id="612" name="Google Shape;612;p22"/>
          <p:cNvGrpSpPr/>
          <p:nvPr/>
        </p:nvGrpSpPr>
        <p:grpSpPr>
          <a:xfrm>
            <a:off x="838200" y="4762880"/>
            <a:ext cx="3706586" cy="674324"/>
            <a:chOff x="838200" y="3131071"/>
            <a:chExt cx="3706586" cy="674324"/>
          </a:xfrm>
        </p:grpSpPr>
        <p:sp>
          <p:nvSpPr>
            <p:cNvPr id="613" name="Google Shape;613;p22"/>
            <p:cNvSpPr/>
            <p:nvPr/>
          </p:nvSpPr>
          <p:spPr>
            <a:xfrm>
              <a:off x="838200" y="3131071"/>
              <a:ext cx="3706586" cy="674324"/>
            </a:xfrm>
            <a:prstGeom prst="roundRect">
              <a:avLst>
                <a:gd fmla="val 16667" name="adj"/>
              </a:avLst>
            </a:prstGeom>
            <a:solidFill>
              <a:srgbClr val="7FC9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14" name="Google Shape;614;p22"/>
            <p:cNvSpPr txBox="1"/>
            <p:nvPr/>
          </p:nvSpPr>
          <p:spPr>
            <a:xfrm>
              <a:off x="838200" y="3159063"/>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Module 20: Open Science Policies Adaptation</a:t>
              </a:r>
              <a:endParaRPr/>
            </a:p>
          </p:txBody>
        </p:sp>
      </p:grpSp>
      <p:pic>
        <p:nvPicPr>
          <p:cNvPr id="615" name="Google Shape;615;p22"/>
          <p:cNvPicPr preferRelativeResize="0"/>
          <p:nvPr/>
        </p:nvPicPr>
        <p:blipFill rotWithShape="1">
          <a:blip r:embed="rId3">
            <a:alphaModFix/>
          </a:blip>
          <a:srcRect b="0" l="0" r="0" t="0"/>
          <a:stretch/>
        </p:blipFill>
        <p:spPr>
          <a:xfrm>
            <a:off x="951109" y="1223458"/>
            <a:ext cx="683079" cy="419244"/>
          </a:xfrm>
          <a:prstGeom prst="rect">
            <a:avLst/>
          </a:prstGeom>
          <a:noFill/>
          <a:ln>
            <a:noFill/>
          </a:ln>
        </p:spPr>
      </p:pic>
      <p:pic>
        <p:nvPicPr>
          <p:cNvPr id="616" name="Google Shape;616;p22"/>
          <p:cNvPicPr preferRelativeResize="0"/>
          <p:nvPr/>
        </p:nvPicPr>
        <p:blipFill rotWithShape="1">
          <a:blip r:embed="rId3">
            <a:alphaModFix/>
          </a:blip>
          <a:srcRect b="0" l="0" r="0" t="0"/>
          <a:stretch/>
        </p:blipFill>
        <p:spPr>
          <a:xfrm>
            <a:off x="965463" y="2767679"/>
            <a:ext cx="683079" cy="419244"/>
          </a:xfrm>
          <a:prstGeom prst="rect">
            <a:avLst/>
          </a:prstGeom>
          <a:noFill/>
          <a:ln>
            <a:noFill/>
          </a:ln>
        </p:spPr>
      </p:pic>
      <p:pic>
        <p:nvPicPr>
          <p:cNvPr id="617" name="Google Shape;617;p22"/>
          <p:cNvPicPr preferRelativeResize="0"/>
          <p:nvPr/>
        </p:nvPicPr>
        <p:blipFill rotWithShape="1">
          <a:blip r:embed="rId3">
            <a:alphaModFix/>
          </a:blip>
          <a:srcRect b="0" l="0" r="0" t="0"/>
          <a:stretch/>
        </p:blipFill>
        <p:spPr>
          <a:xfrm>
            <a:off x="965463" y="4412121"/>
            <a:ext cx="683079" cy="419244"/>
          </a:xfrm>
          <a:prstGeom prst="rect">
            <a:avLst/>
          </a:prstGeom>
          <a:noFill/>
          <a:ln>
            <a:noFill/>
          </a:ln>
        </p:spPr>
      </p:pic>
      <p:pic>
        <p:nvPicPr>
          <p:cNvPr id="618" name="Google Shape;618;p22"/>
          <p:cNvPicPr preferRelativeResize="0"/>
          <p:nvPr/>
        </p:nvPicPr>
        <p:blipFill rotWithShape="1">
          <a:blip r:embed="rId4">
            <a:alphaModFix/>
          </a:blip>
          <a:srcRect b="0" l="0" r="0" t="0"/>
          <a:stretch/>
        </p:blipFill>
        <p:spPr>
          <a:xfrm>
            <a:off x="9628229" y="1748759"/>
            <a:ext cx="301866" cy="294387"/>
          </a:xfrm>
          <a:prstGeom prst="rect">
            <a:avLst/>
          </a:prstGeom>
          <a:noFill/>
          <a:ln>
            <a:noFill/>
          </a:ln>
        </p:spPr>
      </p:pic>
      <p:pic>
        <p:nvPicPr>
          <p:cNvPr id="619" name="Google Shape;619;p22"/>
          <p:cNvPicPr preferRelativeResize="0"/>
          <p:nvPr/>
        </p:nvPicPr>
        <p:blipFill rotWithShape="1">
          <a:blip r:embed="rId5">
            <a:alphaModFix/>
          </a:blip>
          <a:srcRect b="0" l="0" r="0" t="0"/>
          <a:stretch/>
        </p:blipFill>
        <p:spPr>
          <a:xfrm>
            <a:off x="8864614" y="5172932"/>
            <a:ext cx="338688" cy="307898"/>
          </a:xfrm>
          <a:prstGeom prst="rect">
            <a:avLst/>
          </a:prstGeom>
          <a:noFill/>
          <a:ln>
            <a:noFill/>
          </a:ln>
        </p:spPr>
      </p:pic>
      <p:pic>
        <p:nvPicPr>
          <p:cNvPr id="620" name="Google Shape;620;p22"/>
          <p:cNvPicPr preferRelativeResize="0"/>
          <p:nvPr/>
        </p:nvPicPr>
        <p:blipFill rotWithShape="1">
          <a:blip r:embed="rId4">
            <a:alphaModFix/>
          </a:blip>
          <a:srcRect b="0" l="0" r="0" t="0"/>
          <a:stretch/>
        </p:blipFill>
        <p:spPr>
          <a:xfrm>
            <a:off x="6717233" y="3538609"/>
            <a:ext cx="301866" cy="29438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23"/>
          <p:cNvSpPr txBox="1"/>
          <p:nvPr>
            <p:ph type="title"/>
          </p:nvPr>
        </p:nvSpPr>
        <p:spPr>
          <a:xfrm>
            <a:off x="693993" y="235990"/>
            <a:ext cx="10951794"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The importance of Training Evaluation: Activities and Quizzes</a:t>
            </a:r>
            <a:endParaRPr/>
          </a:p>
        </p:txBody>
      </p:sp>
      <p:sp>
        <p:nvSpPr>
          <p:cNvPr id="627" name="Google Shape;627;p23"/>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pic>
        <p:nvPicPr>
          <p:cNvPr id="628" name="Google Shape;628;p23"/>
          <p:cNvPicPr preferRelativeResize="0"/>
          <p:nvPr/>
        </p:nvPicPr>
        <p:blipFill rotWithShape="1">
          <a:blip r:embed="rId3">
            <a:alphaModFix/>
          </a:blip>
          <a:srcRect b="0" l="0" r="0" t="0"/>
          <a:stretch/>
        </p:blipFill>
        <p:spPr>
          <a:xfrm>
            <a:off x="10845698" y="4343397"/>
            <a:ext cx="885575" cy="863634"/>
          </a:xfrm>
          <a:prstGeom prst="rect">
            <a:avLst/>
          </a:prstGeom>
          <a:noFill/>
          <a:ln>
            <a:noFill/>
          </a:ln>
        </p:spPr>
      </p:pic>
      <p:pic>
        <p:nvPicPr>
          <p:cNvPr id="629" name="Google Shape;629;p23"/>
          <p:cNvPicPr preferRelativeResize="0"/>
          <p:nvPr/>
        </p:nvPicPr>
        <p:blipFill rotWithShape="1">
          <a:blip r:embed="rId4">
            <a:alphaModFix/>
          </a:blip>
          <a:srcRect b="0" l="0" r="0" t="0"/>
          <a:stretch/>
        </p:blipFill>
        <p:spPr>
          <a:xfrm>
            <a:off x="9787749" y="4947909"/>
            <a:ext cx="993599" cy="903271"/>
          </a:xfrm>
          <a:prstGeom prst="rect">
            <a:avLst/>
          </a:prstGeom>
          <a:noFill/>
          <a:ln>
            <a:noFill/>
          </a:ln>
        </p:spPr>
      </p:pic>
      <p:sp>
        <p:nvSpPr>
          <p:cNvPr id="630" name="Google Shape;630;p23"/>
          <p:cNvSpPr txBox="1"/>
          <p:nvPr>
            <p:ph idx="1" type="body"/>
          </p:nvPr>
        </p:nvSpPr>
        <p:spPr>
          <a:xfrm>
            <a:off x="546213" y="1516765"/>
            <a:ext cx="10807587" cy="4648199"/>
          </a:xfrm>
          <a:prstGeom prst="rect">
            <a:avLst/>
          </a:prstGeom>
          <a:noFill/>
          <a:ln>
            <a:noFill/>
          </a:ln>
        </p:spPr>
        <p:txBody>
          <a:bodyPr anchorCtr="0" anchor="t" bIns="45700" lIns="91425" spcFirstLastPara="1" rIns="91425" wrap="square" tIns="45700">
            <a:normAutofit fontScale="95000"/>
          </a:bodyPr>
          <a:lstStyle/>
          <a:p>
            <a:pPr indent="0" lvl="0" marL="0" rtl="0" algn="l">
              <a:lnSpc>
                <a:spcPct val="90000"/>
              </a:lnSpc>
              <a:spcBef>
                <a:spcPts val="0"/>
              </a:spcBef>
              <a:spcAft>
                <a:spcPts val="0"/>
              </a:spcAft>
              <a:buClr>
                <a:schemeClr val="dk1"/>
              </a:buClr>
              <a:buSzPct val="100000"/>
              <a:buNone/>
            </a:pPr>
            <a:r>
              <a:rPr b="1" lang="en-US" sz="1700"/>
              <a:t>Quizzes:</a:t>
            </a:r>
            <a:endParaRPr/>
          </a:p>
          <a:p>
            <a:pPr indent="-228589" lvl="0" marL="228589" rtl="0" algn="l">
              <a:lnSpc>
                <a:spcPct val="90000"/>
              </a:lnSpc>
              <a:spcBef>
                <a:spcPts val="1000"/>
              </a:spcBef>
              <a:spcAft>
                <a:spcPts val="0"/>
              </a:spcAft>
              <a:buClr>
                <a:schemeClr val="dk1"/>
              </a:buClr>
              <a:buSzPct val="100000"/>
              <a:buChar char="•"/>
            </a:pPr>
            <a:r>
              <a:rPr b="0" lang="en-US" sz="1700"/>
              <a:t>Help learners </a:t>
            </a:r>
            <a:r>
              <a:rPr b="1" lang="en-US" sz="1700"/>
              <a:t>recall information</a:t>
            </a:r>
            <a:r>
              <a:rPr b="0" lang="en-US" sz="1700"/>
              <a:t> fro</a:t>
            </a:r>
            <a:r>
              <a:rPr lang="en-US" sz="1700"/>
              <a:t>m the presentations </a:t>
            </a:r>
            <a:endParaRPr/>
          </a:p>
          <a:p>
            <a:pPr indent="-228589" lvl="0" marL="228589" rtl="0" algn="l">
              <a:lnSpc>
                <a:spcPct val="90000"/>
              </a:lnSpc>
              <a:spcBef>
                <a:spcPts val="1000"/>
              </a:spcBef>
              <a:spcAft>
                <a:spcPts val="0"/>
              </a:spcAft>
              <a:buClr>
                <a:schemeClr val="dk1"/>
              </a:buClr>
              <a:buSzPct val="100000"/>
              <a:buChar char="•"/>
            </a:pPr>
            <a:r>
              <a:rPr lang="en-US" sz="1700"/>
              <a:t>Quick </a:t>
            </a:r>
            <a:r>
              <a:rPr b="1" lang="en-US" sz="1700"/>
              <a:t>self-evaluated exercises </a:t>
            </a:r>
            <a:r>
              <a:rPr lang="en-US" sz="1700"/>
              <a:t>(multiple choice, polls, T/F, etc) – ideal for self-paced learning</a:t>
            </a:r>
            <a:endParaRPr/>
          </a:p>
          <a:p>
            <a:pPr indent="-228589" lvl="0" marL="228589" rtl="0" algn="l">
              <a:lnSpc>
                <a:spcPct val="90000"/>
              </a:lnSpc>
              <a:spcBef>
                <a:spcPts val="1000"/>
              </a:spcBef>
              <a:spcAft>
                <a:spcPts val="0"/>
              </a:spcAft>
              <a:buClr>
                <a:schemeClr val="dk1"/>
              </a:buClr>
              <a:buSzPct val="100000"/>
              <a:buChar char="•"/>
            </a:pPr>
            <a:r>
              <a:rPr lang="en-US" sz="1700"/>
              <a:t>Help gauge how well learners </a:t>
            </a:r>
            <a:r>
              <a:rPr b="1" lang="en-US" sz="1700"/>
              <a:t>grasp key concepts </a:t>
            </a:r>
            <a:r>
              <a:rPr lang="en-US" sz="1700"/>
              <a:t>from the course.</a:t>
            </a:r>
            <a:endParaRPr/>
          </a:p>
          <a:p>
            <a:pPr indent="-228589" lvl="0" marL="228589" rtl="0" algn="l">
              <a:lnSpc>
                <a:spcPct val="90000"/>
              </a:lnSpc>
              <a:spcBef>
                <a:spcPts val="1000"/>
              </a:spcBef>
              <a:spcAft>
                <a:spcPts val="0"/>
              </a:spcAft>
              <a:buClr>
                <a:schemeClr val="dk1"/>
              </a:buClr>
              <a:buSzPct val="100000"/>
              <a:buChar char="•"/>
            </a:pPr>
            <a:r>
              <a:rPr lang="en-US" sz="1700"/>
              <a:t>Help learners </a:t>
            </a:r>
            <a:r>
              <a:rPr b="1" lang="en-US" sz="1700"/>
              <a:t>recognize what they know </a:t>
            </a:r>
            <a:r>
              <a:rPr lang="en-US" sz="1700"/>
              <a:t>and </a:t>
            </a:r>
            <a:r>
              <a:rPr b="1" lang="en-US" sz="1700"/>
              <a:t>what they need to review</a:t>
            </a:r>
            <a:r>
              <a:rPr lang="en-US" sz="1700"/>
              <a:t>.</a:t>
            </a:r>
            <a:endParaRPr/>
          </a:p>
          <a:p>
            <a:pPr indent="0" lvl="0" marL="0" rtl="0" algn="l">
              <a:lnSpc>
                <a:spcPct val="90000"/>
              </a:lnSpc>
              <a:spcBef>
                <a:spcPts val="1000"/>
              </a:spcBef>
              <a:spcAft>
                <a:spcPts val="0"/>
              </a:spcAft>
              <a:buClr>
                <a:schemeClr val="dk1"/>
              </a:buClr>
              <a:buSzPct val="100000"/>
              <a:buNone/>
            </a:pPr>
            <a:r>
              <a:rPr b="0" lang="en-US" sz="1700"/>
              <a:t>	</a:t>
            </a:r>
            <a:endParaRPr/>
          </a:p>
          <a:p>
            <a:pPr indent="0" lvl="0" marL="0" rtl="0" algn="l">
              <a:lnSpc>
                <a:spcPct val="90000"/>
              </a:lnSpc>
              <a:spcBef>
                <a:spcPts val="1000"/>
              </a:spcBef>
              <a:spcAft>
                <a:spcPts val="0"/>
              </a:spcAft>
              <a:buClr>
                <a:schemeClr val="dk1"/>
              </a:buClr>
              <a:buSzPct val="100000"/>
              <a:buNone/>
            </a:pPr>
            <a:r>
              <a:rPr b="1" lang="en-US" sz="1700"/>
              <a:t>Activities/Assignments:</a:t>
            </a:r>
            <a:endParaRPr/>
          </a:p>
          <a:p>
            <a:pPr indent="-228589" lvl="0" marL="228589" rtl="0" algn="l">
              <a:lnSpc>
                <a:spcPct val="90000"/>
              </a:lnSpc>
              <a:spcBef>
                <a:spcPts val="1000"/>
              </a:spcBef>
              <a:spcAft>
                <a:spcPts val="0"/>
              </a:spcAft>
              <a:buClr>
                <a:schemeClr val="dk1"/>
              </a:buClr>
              <a:buSzPct val="100000"/>
              <a:buChar char="•"/>
            </a:pPr>
            <a:r>
              <a:rPr b="0" lang="en-US" sz="1700"/>
              <a:t>Promote </a:t>
            </a:r>
            <a:r>
              <a:rPr b="1" lang="en-US" sz="1700"/>
              <a:t>critical thinking </a:t>
            </a:r>
            <a:r>
              <a:rPr b="0" lang="en-US" sz="1700"/>
              <a:t>– require learners to </a:t>
            </a:r>
            <a:r>
              <a:rPr b="1" lang="en-US" sz="1700"/>
              <a:t>analyse, synthesize and evaluate information</a:t>
            </a:r>
            <a:endParaRPr/>
          </a:p>
          <a:p>
            <a:pPr indent="-228589" lvl="0" marL="228589" rtl="0" algn="l">
              <a:lnSpc>
                <a:spcPct val="90000"/>
              </a:lnSpc>
              <a:spcBef>
                <a:spcPts val="1000"/>
              </a:spcBef>
              <a:spcAft>
                <a:spcPts val="0"/>
              </a:spcAft>
              <a:buClr>
                <a:schemeClr val="dk1"/>
              </a:buClr>
              <a:buSzPct val="100000"/>
              <a:buChar char="•"/>
            </a:pPr>
            <a:r>
              <a:rPr lang="en-US" sz="1700"/>
              <a:t>Allow learners </a:t>
            </a:r>
            <a:r>
              <a:rPr b="1" lang="en-US" sz="1700"/>
              <a:t>apply concepts to real-world scenarios </a:t>
            </a:r>
            <a:r>
              <a:rPr lang="en-US" sz="1700"/>
              <a:t>and develop </a:t>
            </a:r>
            <a:r>
              <a:rPr b="1" lang="en-US" sz="1700"/>
              <a:t>practical skills</a:t>
            </a:r>
            <a:endParaRPr/>
          </a:p>
          <a:p>
            <a:pPr indent="-228589" lvl="0" marL="228589" rtl="0" algn="l">
              <a:lnSpc>
                <a:spcPct val="90000"/>
              </a:lnSpc>
              <a:spcBef>
                <a:spcPts val="1000"/>
              </a:spcBef>
              <a:spcAft>
                <a:spcPts val="0"/>
              </a:spcAft>
              <a:buClr>
                <a:schemeClr val="dk1"/>
              </a:buClr>
              <a:buSzPct val="100000"/>
              <a:buChar char="•"/>
            </a:pPr>
            <a:r>
              <a:rPr lang="en-US" sz="1700"/>
              <a:t>Encourage learners to </a:t>
            </a:r>
            <a:r>
              <a:rPr b="1" lang="en-US" sz="1700"/>
              <a:t>reflect on what they have learned</a:t>
            </a:r>
            <a:r>
              <a:rPr lang="en-US" sz="1700"/>
              <a:t>. </a:t>
            </a:r>
            <a:endParaRPr/>
          </a:p>
          <a:p>
            <a:pPr indent="-228589" lvl="0" marL="228589" rtl="0" algn="l">
              <a:lnSpc>
                <a:spcPct val="90000"/>
              </a:lnSpc>
              <a:spcBef>
                <a:spcPts val="1000"/>
              </a:spcBef>
              <a:spcAft>
                <a:spcPts val="0"/>
              </a:spcAft>
              <a:buClr>
                <a:schemeClr val="dk1"/>
              </a:buClr>
              <a:buSzPct val="100000"/>
              <a:buChar char="•"/>
            </a:pPr>
            <a:r>
              <a:rPr lang="en-US" sz="1700"/>
              <a:t>Group activities </a:t>
            </a:r>
            <a:r>
              <a:rPr b="1" lang="en-US" sz="1700"/>
              <a:t>enhance communication, collaboration, and inclusion</a:t>
            </a:r>
            <a:endParaRPr/>
          </a:p>
          <a:p>
            <a:pPr indent="-228589" lvl="0" marL="228589" rtl="0" algn="l">
              <a:lnSpc>
                <a:spcPct val="90000"/>
              </a:lnSpc>
              <a:spcBef>
                <a:spcPts val="1000"/>
              </a:spcBef>
              <a:spcAft>
                <a:spcPts val="0"/>
              </a:spcAft>
              <a:buClr>
                <a:schemeClr val="dk1"/>
              </a:buClr>
              <a:buSzPct val="100000"/>
              <a:buChar char="•"/>
            </a:pPr>
            <a:r>
              <a:rPr lang="en-US" sz="1700"/>
              <a:t>Allow </a:t>
            </a:r>
            <a:r>
              <a:rPr b="1" lang="en-US" sz="1700"/>
              <a:t>personalised and contextual learning</a:t>
            </a:r>
            <a:endParaRPr/>
          </a:p>
          <a:p>
            <a:pPr indent="-126036" lvl="0" marL="228589" rtl="0" algn="l">
              <a:lnSpc>
                <a:spcPct val="90000"/>
              </a:lnSpc>
              <a:spcBef>
                <a:spcPts val="1000"/>
              </a:spcBef>
              <a:spcAft>
                <a:spcPts val="0"/>
              </a:spcAft>
              <a:buClr>
                <a:schemeClr val="dk1"/>
              </a:buClr>
              <a:buSzPct val="100000"/>
              <a:buNone/>
            </a:pPr>
            <a:r>
              <a:t/>
            </a:r>
            <a:endParaRPr b="0" sz="1700"/>
          </a:p>
          <a:p>
            <a:pPr indent="-126036" lvl="0" marL="228589" rtl="0" algn="l">
              <a:lnSpc>
                <a:spcPct val="90000"/>
              </a:lnSpc>
              <a:spcBef>
                <a:spcPts val="1000"/>
              </a:spcBef>
              <a:spcAft>
                <a:spcPts val="0"/>
              </a:spcAft>
              <a:buClr>
                <a:schemeClr val="dk1"/>
              </a:buClr>
              <a:buSzPct val="100000"/>
              <a:buNone/>
            </a:pPr>
            <a:r>
              <a:t/>
            </a:r>
            <a:endParaRPr sz="1700"/>
          </a:p>
          <a:p>
            <a:pPr indent="-126036" lvl="0" marL="228589" rtl="0" algn="l">
              <a:lnSpc>
                <a:spcPct val="90000"/>
              </a:lnSpc>
              <a:spcBef>
                <a:spcPts val="1000"/>
              </a:spcBef>
              <a:spcAft>
                <a:spcPts val="0"/>
              </a:spcAft>
              <a:buClr>
                <a:schemeClr val="dk1"/>
              </a:buClr>
              <a:buSzPct val="100000"/>
              <a:buNone/>
            </a:pPr>
            <a:r>
              <a:t/>
            </a:r>
            <a:endParaRPr b="0" sz="1700"/>
          </a:p>
          <a:p>
            <a:pPr indent="-126036" lvl="0" marL="228589" rtl="0" algn="l">
              <a:lnSpc>
                <a:spcPct val="90000"/>
              </a:lnSpc>
              <a:spcBef>
                <a:spcPts val="1000"/>
              </a:spcBef>
              <a:spcAft>
                <a:spcPts val="0"/>
              </a:spcAft>
              <a:buClr>
                <a:schemeClr val="dk1"/>
              </a:buClr>
              <a:buSzPct val="100000"/>
              <a:buNone/>
            </a:pPr>
            <a:r>
              <a:t/>
            </a:r>
            <a:endParaRPr b="0" sz="1700"/>
          </a:p>
        </p:txBody>
      </p:sp>
      <p:pic>
        <p:nvPicPr>
          <p:cNvPr id="631" name="Google Shape;631;p23"/>
          <p:cNvPicPr preferRelativeResize="0"/>
          <p:nvPr/>
        </p:nvPicPr>
        <p:blipFill rotWithShape="1">
          <a:blip r:embed="rId4">
            <a:alphaModFix/>
          </a:blip>
          <a:srcRect b="0" l="0" r="0" t="0"/>
          <a:stretch/>
        </p:blipFill>
        <p:spPr>
          <a:xfrm>
            <a:off x="1521476" y="1536883"/>
            <a:ext cx="300069" cy="272790"/>
          </a:xfrm>
          <a:prstGeom prst="rect">
            <a:avLst/>
          </a:prstGeom>
          <a:noFill/>
          <a:ln>
            <a:noFill/>
          </a:ln>
        </p:spPr>
      </p:pic>
      <p:pic>
        <p:nvPicPr>
          <p:cNvPr id="632" name="Google Shape;632;p23"/>
          <p:cNvPicPr preferRelativeResize="0"/>
          <p:nvPr/>
        </p:nvPicPr>
        <p:blipFill rotWithShape="1">
          <a:blip r:embed="rId3">
            <a:alphaModFix/>
          </a:blip>
          <a:srcRect b="0" l="0" r="0" t="0"/>
          <a:stretch/>
        </p:blipFill>
        <p:spPr>
          <a:xfrm>
            <a:off x="3057748" y="3689744"/>
            <a:ext cx="290782" cy="28357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24"/>
          <p:cNvSpPr txBox="1"/>
          <p:nvPr>
            <p:ph type="title"/>
          </p:nvPr>
        </p:nvSpPr>
        <p:spPr>
          <a:xfrm>
            <a:off x="838200" y="9966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Individual Assignments and Group Activities</a:t>
            </a:r>
            <a:endParaRPr/>
          </a:p>
        </p:txBody>
      </p:sp>
      <p:sp>
        <p:nvSpPr>
          <p:cNvPr id="639" name="Google Shape;639;p24"/>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640" name="Google Shape;640;p24"/>
          <p:cNvGrpSpPr/>
          <p:nvPr/>
        </p:nvGrpSpPr>
        <p:grpSpPr>
          <a:xfrm>
            <a:off x="724665" y="1570707"/>
            <a:ext cx="4100040" cy="974334"/>
            <a:chOff x="444746" y="1580038"/>
            <a:chExt cx="4100040" cy="974334"/>
          </a:xfrm>
        </p:grpSpPr>
        <p:grpSp>
          <p:nvGrpSpPr>
            <p:cNvPr id="641" name="Google Shape;641;p24"/>
            <p:cNvGrpSpPr/>
            <p:nvPr/>
          </p:nvGrpSpPr>
          <p:grpSpPr>
            <a:xfrm>
              <a:off x="838200" y="1580038"/>
              <a:ext cx="3706586" cy="661323"/>
              <a:chOff x="838200" y="1551929"/>
              <a:chExt cx="3706586" cy="661323"/>
            </a:xfrm>
          </p:grpSpPr>
          <p:sp>
            <p:nvSpPr>
              <p:cNvPr id="642" name="Google Shape;642;p24"/>
              <p:cNvSpPr/>
              <p:nvPr/>
            </p:nvSpPr>
            <p:spPr>
              <a:xfrm>
                <a:off x="838200" y="1551929"/>
                <a:ext cx="3706586" cy="650285"/>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43" name="Google Shape;643;p24"/>
              <p:cNvSpPr txBox="1"/>
              <p:nvPr/>
            </p:nvSpPr>
            <p:spPr>
              <a:xfrm>
                <a:off x="838200" y="1566921"/>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Exploring the Impact of Open Science</a:t>
                </a:r>
                <a:endParaRPr/>
              </a:p>
            </p:txBody>
          </p:sp>
        </p:grpSp>
        <p:pic>
          <p:nvPicPr>
            <p:cNvPr id="644" name="Google Shape;644;p24"/>
            <p:cNvPicPr preferRelativeResize="0"/>
            <p:nvPr/>
          </p:nvPicPr>
          <p:blipFill rotWithShape="1">
            <a:blip r:embed="rId3">
              <a:alphaModFix/>
            </a:blip>
            <a:srcRect b="0" l="0" r="0" t="0"/>
            <a:stretch/>
          </p:blipFill>
          <p:spPr>
            <a:xfrm>
              <a:off x="444746" y="1958333"/>
              <a:ext cx="611182" cy="596039"/>
            </a:xfrm>
            <a:prstGeom prst="rect">
              <a:avLst/>
            </a:prstGeom>
            <a:noFill/>
            <a:ln>
              <a:noFill/>
            </a:ln>
          </p:spPr>
        </p:pic>
      </p:grpSp>
      <p:grpSp>
        <p:nvGrpSpPr>
          <p:cNvPr id="645" name="Google Shape;645;p24"/>
          <p:cNvGrpSpPr/>
          <p:nvPr/>
        </p:nvGrpSpPr>
        <p:grpSpPr>
          <a:xfrm>
            <a:off x="724665" y="3217968"/>
            <a:ext cx="4100040" cy="953824"/>
            <a:chOff x="444746" y="1580038"/>
            <a:chExt cx="4100040" cy="953824"/>
          </a:xfrm>
        </p:grpSpPr>
        <p:grpSp>
          <p:nvGrpSpPr>
            <p:cNvPr id="646" name="Google Shape;646;p24"/>
            <p:cNvGrpSpPr/>
            <p:nvPr/>
          </p:nvGrpSpPr>
          <p:grpSpPr>
            <a:xfrm>
              <a:off x="838200" y="1580038"/>
              <a:ext cx="3706586" cy="661323"/>
              <a:chOff x="838200" y="1551929"/>
              <a:chExt cx="3706586" cy="661323"/>
            </a:xfrm>
          </p:grpSpPr>
          <p:sp>
            <p:nvSpPr>
              <p:cNvPr id="647" name="Google Shape;647;p24"/>
              <p:cNvSpPr/>
              <p:nvPr/>
            </p:nvSpPr>
            <p:spPr>
              <a:xfrm>
                <a:off x="838200" y="1551929"/>
                <a:ext cx="3706586" cy="650285"/>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48" name="Google Shape;648;p24"/>
              <p:cNvSpPr txBox="1"/>
              <p:nvPr/>
            </p:nvSpPr>
            <p:spPr>
              <a:xfrm>
                <a:off x="838200" y="1566921"/>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Case Study on Ethical Dilemmas in Closed Science</a:t>
                </a:r>
                <a:endParaRPr/>
              </a:p>
            </p:txBody>
          </p:sp>
        </p:grpSp>
        <p:pic>
          <p:nvPicPr>
            <p:cNvPr id="649" name="Google Shape;649;p24"/>
            <p:cNvPicPr preferRelativeResize="0"/>
            <p:nvPr/>
          </p:nvPicPr>
          <p:blipFill rotWithShape="1">
            <a:blip r:embed="rId3">
              <a:alphaModFix/>
            </a:blip>
            <a:srcRect b="0" l="0" r="0" t="0"/>
            <a:stretch/>
          </p:blipFill>
          <p:spPr>
            <a:xfrm>
              <a:off x="444746" y="1937823"/>
              <a:ext cx="611182" cy="596039"/>
            </a:xfrm>
            <a:prstGeom prst="rect">
              <a:avLst/>
            </a:prstGeom>
            <a:noFill/>
            <a:ln>
              <a:noFill/>
            </a:ln>
          </p:spPr>
        </p:pic>
      </p:grpSp>
      <p:grpSp>
        <p:nvGrpSpPr>
          <p:cNvPr id="650" name="Google Shape;650;p24"/>
          <p:cNvGrpSpPr/>
          <p:nvPr/>
        </p:nvGrpSpPr>
        <p:grpSpPr>
          <a:xfrm>
            <a:off x="713779" y="4600303"/>
            <a:ext cx="4162244" cy="1310404"/>
            <a:chOff x="433860" y="1580039"/>
            <a:chExt cx="4162244" cy="1310404"/>
          </a:xfrm>
        </p:grpSpPr>
        <p:grpSp>
          <p:nvGrpSpPr>
            <p:cNvPr id="651" name="Google Shape;651;p24"/>
            <p:cNvGrpSpPr/>
            <p:nvPr/>
          </p:nvGrpSpPr>
          <p:grpSpPr>
            <a:xfrm>
              <a:off x="750337" y="1580039"/>
              <a:ext cx="3845767" cy="953862"/>
              <a:chOff x="750337" y="1551930"/>
              <a:chExt cx="3845767" cy="953862"/>
            </a:xfrm>
          </p:grpSpPr>
          <p:sp>
            <p:nvSpPr>
              <p:cNvPr id="652" name="Google Shape;652;p24"/>
              <p:cNvSpPr/>
              <p:nvPr/>
            </p:nvSpPr>
            <p:spPr>
              <a:xfrm>
                <a:off x="838200" y="1551930"/>
                <a:ext cx="3706586" cy="953862"/>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53" name="Google Shape;653;p24"/>
              <p:cNvSpPr txBox="1"/>
              <p:nvPr/>
            </p:nvSpPr>
            <p:spPr>
              <a:xfrm>
                <a:off x="750337" y="1582461"/>
                <a:ext cx="3845767"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I, AI - Ethical Debates and Policy Decisions for the EU In the light of the Development of Conscious AI</a:t>
                </a:r>
                <a:endParaRPr/>
              </a:p>
            </p:txBody>
          </p:sp>
        </p:grpSp>
        <p:pic>
          <p:nvPicPr>
            <p:cNvPr id="654" name="Google Shape;654;p24"/>
            <p:cNvPicPr preferRelativeResize="0"/>
            <p:nvPr/>
          </p:nvPicPr>
          <p:blipFill rotWithShape="1">
            <a:blip r:embed="rId3">
              <a:alphaModFix/>
            </a:blip>
            <a:srcRect b="0" l="0" r="0" t="0"/>
            <a:stretch/>
          </p:blipFill>
          <p:spPr>
            <a:xfrm>
              <a:off x="433860" y="2294404"/>
              <a:ext cx="611182" cy="596039"/>
            </a:xfrm>
            <a:prstGeom prst="rect">
              <a:avLst/>
            </a:prstGeom>
            <a:noFill/>
            <a:ln>
              <a:noFill/>
            </a:ln>
          </p:spPr>
        </p:pic>
      </p:grpSp>
      <p:sp>
        <p:nvSpPr>
          <p:cNvPr id="655" name="Google Shape;655;p24"/>
          <p:cNvSpPr txBox="1"/>
          <p:nvPr/>
        </p:nvSpPr>
        <p:spPr>
          <a:xfrm>
            <a:off x="5280364" y="3179470"/>
            <a:ext cx="6494869" cy="954107"/>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Analyze ethical challenges in closed science</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b="0" i="0" lang="en-US" sz="1400" u="none" strike="noStrike">
                <a:solidFill>
                  <a:schemeClr val="dk1"/>
                </a:solidFill>
                <a:latin typeface="Quicksand"/>
                <a:ea typeface="Quicksand"/>
                <a:cs typeface="Quicksand"/>
                <a:sym typeface="Quicksand"/>
              </a:rPr>
              <a:t>Case Study (Self-paced)</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examine real-world cases where lack of transparency led to ethical concerns and discuss possible solutions.</a:t>
            </a:r>
            <a:endParaRPr/>
          </a:p>
        </p:txBody>
      </p:sp>
      <p:sp>
        <p:nvSpPr>
          <p:cNvPr id="656" name="Google Shape;656;p24"/>
          <p:cNvSpPr txBox="1"/>
          <p:nvPr/>
        </p:nvSpPr>
        <p:spPr>
          <a:xfrm>
            <a:off x="5280365" y="4630834"/>
            <a:ext cx="6494869" cy="116955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Debate policy solutions for emerging AI challenges</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b="0" i="0" lang="en-US" sz="1400" u="none" strike="noStrike">
                <a:solidFill>
                  <a:schemeClr val="dk1"/>
                </a:solidFill>
                <a:latin typeface="Quicksand"/>
                <a:ea typeface="Quicksand"/>
                <a:cs typeface="Quicksand"/>
                <a:sym typeface="Quicksand"/>
              </a:rPr>
              <a:t>Scenario-Based Group Discussion (Live session)</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engage in a futuristic scenario to assess the implications of conscious AI, discuss regulation, and propose strategies at the EU level.</a:t>
            </a:r>
            <a:endParaRPr/>
          </a:p>
        </p:txBody>
      </p:sp>
      <p:sp>
        <p:nvSpPr>
          <p:cNvPr id="657" name="Google Shape;657;p24"/>
          <p:cNvSpPr txBox="1"/>
          <p:nvPr/>
        </p:nvSpPr>
        <p:spPr>
          <a:xfrm>
            <a:off x="5280363" y="1474217"/>
            <a:ext cx="6494869" cy="116955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Communicate the real-world benefits of Open Science</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b="0" i="0" lang="en-US" sz="1400" u="none" strike="noStrike">
                <a:solidFill>
                  <a:schemeClr val="dk1"/>
                </a:solidFill>
                <a:latin typeface="Quicksand"/>
                <a:ea typeface="Quicksand"/>
                <a:cs typeface="Quicksand"/>
                <a:sym typeface="Quicksand"/>
              </a:rPr>
              <a:t>Reflection Exercise (Self-paced)</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select and analyze examples from the course, then craft a narrative to convey their impact to a target audience.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25"/>
          <p:cNvSpPr txBox="1"/>
          <p:nvPr>
            <p:ph type="title"/>
          </p:nvPr>
        </p:nvSpPr>
        <p:spPr>
          <a:xfrm>
            <a:off x="838200" y="9966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Individual Assignments and Group Activities</a:t>
            </a:r>
            <a:endParaRPr/>
          </a:p>
        </p:txBody>
      </p:sp>
      <p:sp>
        <p:nvSpPr>
          <p:cNvPr id="664" name="Google Shape;664;p25"/>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665" name="Google Shape;665;p25"/>
          <p:cNvGrpSpPr/>
          <p:nvPr/>
        </p:nvGrpSpPr>
        <p:grpSpPr>
          <a:xfrm>
            <a:off x="660918" y="1499141"/>
            <a:ext cx="4129332" cy="1231542"/>
            <a:chOff x="415454" y="1580038"/>
            <a:chExt cx="4129332" cy="1231542"/>
          </a:xfrm>
        </p:grpSpPr>
        <p:grpSp>
          <p:nvGrpSpPr>
            <p:cNvPr id="666" name="Google Shape;666;p25"/>
            <p:cNvGrpSpPr/>
            <p:nvPr/>
          </p:nvGrpSpPr>
          <p:grpSpPr>
            <a:xfrm>
              <a:off x="836273" y="1580038"/>
              <a:ext cx="3708513" cy="954924"/>
              <a:chOff x="836273" y="1551929"/>
              <a:chExt cx="3708513" cy="954924"/>
            </a:xfrm>
          </p:grpSpPr>
          <p:sp>
            <p:nvSpPr>
              <p:cNvPr id="667" name="Google Shape;667;p25"/>
              <p:cNvSpPr/>
              <p:nvPr/>
            </p:nvSpPr>
            <p:spPr>
              <a:xfrm>
                <a:off x="838200" y="1551929"/>
                <a:ext cx="3706586" cy="954924"/>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68" name="Google Shape;668;p25"/>
              <p:cNvSpPr txBox="1"/>
              <p:nvPr/>
            </p:nvSpPr>
            <p:spPr>
              <a:xfrm>
                <a:off x="836273" y="1562122"/>
                <a:ext cx="3706586"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Exploring the Role of Honest Brokers in Real-Life Decision Making</a:t>
                </a:r>
                <a:endParaRPr/>
              </a:p>
            </p:txBody>
          </p:sp>
        </p:grpSp>
        <p:pic>
          <p:nvPicPr>
            <p:cNvPr id="669" name="Google Shape;669;p25"/>
            <p:cNvPicPr preferRelativeResize="0"/>
            <p:nvPr/>
          </p:nvPicPr>
          <p:blipFill rotWithShape="1">
            <a:blip r:embed="rId3">
              <a:alphaModFix/>
            </a:blip>
            <a:srcRect b="0" l="0" r="0" t="0"/>
            <a:stretch/>
          </p:blipFill>
          <p:spPr>
            <a:xfrm>
              <a:off x="415454" y="2215541"/>
              <a:ext cx="611182" cy="596039"/>
            </a:xfrm>
            <a:prstGeom prst="rect">
              <a:avLst/>
            </a:prstGeom>
            <a:noFill/>
            <a:ln>
              <a:noFill/>
            </a:ln>
          </p:spPr>
        </p:pic>
      </p:grpSp>
      <p:grpSp>
        <p:nvGrpSpPr>
          <p:cNvPr id="670" name="Google Shape;670;p25"/>
          <p:cNvGrpSpPr/>
          <p:nvPr/>
        </p:nvGrpSpPr>
        <p:grpSpPr>
          <a:xfrm>
            <a:off x="660918" y="3355993"/>
            <a:ext cx="4129332" cy="976406"/>
            <a:chOff x="415454" y="1580038"/>
            <a:chExt cx="4129332" cy="976406"/>
          </a:xfrm>
        </p:grpSpPr>
        <p:grpSp>
          <p:nvGrpSpPr>
            <p:cNvPr id="671" name="Google Shape;671;p25"/>
            <p:cNvGrpSpPr/>
            <p:nvPr/>
          </p:nvGrpSpPr>
          <p:grpSpPr>
            <a:xfrm>
              <a:off x="836273" y="1580038"/>
              <a:ext cx="3708513" cy="656524"/>
              <a:chOff x="836273" y="1551929"/>
              <a:chExt cx="3708513" cy="656524"/>
            </a:xfrm>
          </p:grpSpPr>
          <p:sp>
            <p:nvSpPr>
              <p:cNvPr id="672" name="Google Shape;672;p25"/>
              <p:cNvSpPr/>
              <p:nvPr/>
            </p:nvSpPr>
            <p:spPr>
              <a:xfrm>
                <a:off x="838200" y="1551929"/>
                <a:ext cx="3706586" cy="656524"/>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73" name="Google Shape;673;p25"/>
              <p:cNvSpPr txBox="1"/>
              <p:nvPr/>
            </p:nvSpPr>
            <p:spPr>
              <a:xfrm>
                <a:off x="836273" y="1562122"/>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Reflecting on Key Challenges of Honest Brokers</a:t>
                </a:r>
                <a:endParaRPr/>
              </a:p>
            </p:txBody>
          </p:sp>
        </p:grpSp>
        <p:pic>
          <p:nvPicPr>
            <p:cNvPr id="674" name="Google Shape;674;p25"/>
            <p:cNvPicPr preferRelativeResize="0"/>
            <p:nvPr/>
          </p:nvPicPr>
          <p:blipFill rotWithShape="1">
            <a:blip r:embed="rId3">
              <a:alphaModFix/>
            </a:blip>
            <a:srcRect b="0" l="0" r="0" t="0"/>
            <a:stretch/>
          </p:blipFill>
          <p:spPr>
            <a:xfrm>
              <a:off x="415454" y="1960405"/>
              <a:ext cx="611182" cy="596039"/>
            </a:xfrm>
            <a:prstGeom prst="rect">
              <a:avLst/>
            </a:prstGeom>
            <a:noFill/>
            <a:ln>
              <a:noFill/>
            </a:ln>
          </p:spPr>
        </p:pic>
      </p:grpSp>
      <p:grpSp>
        <p:nvGrpSpPr>
          <p:cNvPr id="675" name="Google Shape;675;p25"/>
          <p:cNvGrpSpPr/>
          <p:nvPr/>
        </p:nvGrpSpPr>
        <p:grpSpPr>
          <a:xfrm>
            <a:off x="670249" y="4961611"/>
            <a:ext cx="4118074" cy="720659"/>
            <a:chOff x="426712" y="1580038"/>
            <a:chExt cx="4118074" cy="720659"/>
          </a:xfrm>
        </p:grpSpPr>
        <p:grpSp>
          <p:nvGrpSpPr>
            <p:cNvPr id="676" name="Google Shape;676;p25"/>
            <p:cNvGrpSpPr/>
            <p:nvPr/>
          </p:nvGrpSpPr>
          <p:grpSpPr>
            <a:xfrm>
              <a:off x="836273" y="1580038"/>
              <a:ext cx="3708513" cy="422640"/>
              <a:chOff x="836273" y="1551929"/>
              <a:chExt cx="3708513" cy="422640"/>
            </a:xfrm>
          </p:grpSpPr>
          <p:sp>
            <p:nvSpPr>
              <p:cNvPr id="677" name="Google Shape;677;p25"/>
              <p:cNvSpPr/>
              <p:nvPr/>
            </p:nvSpPr>
            <p:spPr>
              <a:xfrm>
                <a:off x="838200" y="1551929"/>
                <a:ext cx="3706586" cy="422640"/>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78" name="Google Shape;678;p25"/>
              <p:cNvSpPr txBox="1"/>
              <p:nvPr/>
            </p:nvSpPr>
            <p:spPr>
              <a:xfrm>
                <a:off x="836273" y="1580784"/>
                <a:ext cx="3706586"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Open Data Science Tutorial</a:t>
                </a:r>
                <a:endParaRPr/>
              </a:p>
            </p:txBody>
          </p:sp>
        </p:grpSp>
        <p:pic>
          <p:nvPicPr>
            <p:cNvPr id="679" name="Google Shape;679;p25"/>
            <p:cNvPicPr preferRelativeResize="0"/>
            <p:nvPr/>
          </p:nvPicPr>
          <p:blipFill rotWithShape="1">
            <a:blip r:embed="rId3">
              <a:alphaModFix/>
            </a:blip>
            <a:srcRect b="0" l="0" r="0" t="0"/>
            <a:stretch/>
          </p:blipFill>
          <p:spPr>
            <a:xfrm>
              <a:off x="426712" y="1704658"/>
              <a:ext cx="611182" cy="596039"/>
            </a:xfrm>
            <a:prstGeom prst="rect">
              <a:avLst/>
            </a:prstGeom>
            <a:noFill/>
            <a:ln>
              <a:noFill/>
            </a:ln>
          </p:spPr>
        </p:pic>
      </p:grpSp>
      <p:sp>
        <p:nvSpPr>
          <p:cNvPr id="680" name="Google Shape;680;p25"/>
          <p:cNvSpPr txBox="1"/>
          <p:nvPr/>
        </p:nvSpPr>
        <p:spPr>
          <a:xfrm>
            <a:off x="5195957" y="3179470"/>
            <a:ext cx="6644590" cy="138499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Explore the challenges faced by Honest Brokers in science-policy mediation and identify strategies to address them.</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b="0" i="0" lang="en-US" sz="1400" u="none" strike="noStrike">
                <a:solidFill>
                  <a:schemeClr val="dk1"/>
                </a:solidFill>
                <a:latin typeface="Quicksand"/>
                <a:ea typeface="Quicksand"/>
                <a:cs typeface="Quicksand"/>
                <a:sym typeface="Quicksand"/>
              </a:rPr>
              <a:t>Group Discussion &amp; Reflection (Live session)</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discuss in groups challenges like time constraints, consensus-building, and trust, then reflect on challenges and strategies.</a:t>
            </a:r>
            <a:endParaRPr/>
          </a:p>
        </p:txBody>
      </p:sp>
      <p:sp>
        <p:nvSpPr>
          <p:cNvPr id="681" name="Google Shape;681;p25"/>
          <p:cNvSpPr txBox="1"/>
          <p:nvPr/>
        </p:nvSpPr>
        <p:spPr>
          <a:xfrm>
            <a:off x="5195958" y="4820876"/>
            <a:ext cx="6644590" cy="138499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Learn basic data analysis techniques to understand and predict outcomes in real-world scenarios.</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b="0" i="0" lang="en-US" sz="1400" u="none" strike="noStrike">
                <a:solidFill>
                  <a:schemeClr val="dk1"/>
                </a:solidFill>
                <a:latin typeface="Quicksand"/>
                <a:ea typeface="Quicksand"/>
                <a:cs typeface="Quicksand"/>
                <a:sym typeface="Quicksand"/>
              </a:rPr>
              <a:t>Hands-on Data Exploration (Live session)</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work with a sample dataset to explore trends, find connections between data, and make predictions using simple statistical methods.</a:t>
            </a:r>
            <a:endParaRPr/>
          </a:p>
        </p:txBody>
      </p:sp>
      <p:sp>
        <p:nvSpPr>
          <p:cNvPr id="682" name="Google Shape;682;p25"/>
          <p:cNvSpPr txBox="1"/>
          <p:nvPr/>
        </p:nvSpPr>
        <p:spPr>
          <a:xfrm>
            <a:off x="5195956" y="1474217"/>
            <a:ext cx="6644590" cy="138499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Examine the challenges faced by honest brokers in science-policy interactions.</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i="0" lang="en-US" sz="1400" u="none" strike="noStrike">
                <a:solidFill>
                  <a:schemeClr val="dk1"/>
                </a:solidFill>
                <a:latin typeface="Quicksand"/>
                <a:ea typeface="Quicksand"/>
                <a:cs typeface="Quicksand"/>
                <a:sym typeface="Quicksand"/>
              </a:rPr>
              <a:t>Case Study &amp; Reflection </a:t>
            </a:r>
            <a:r>
              <a:rPr b="0" i="0" lang="en-US" sz="1400" u="none" strike="noStrike">
                <a:solidFill>
                  <a:schemeClr val="dk1"/>
                </a:solidFill>
                <a:latin typeface="Quicksand"/>
                <a:ea typeface="Quicksand"/>
                <a:cs typeface="Quicksand"/>
                <a:sym typeface="Quicksand"/>
              </a:rPr>
              <a:t>Exercise (Self-paced)</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study a real-world case on knowledge brokerage in environmental decision-making, reflect on key challenges, and reflect </a:t>
            </a:r>
            <a:r>
              <a:rPr lang="en-US" sz="1400">
                <a:solidFill>
                  <a:schemeClr val="dk1"/>
                </a:solidFill>
                <a:latin typeface="Quicksand"/>
                <a:ea typeface="Quicksand"/>
                <a:cs typeface="Quicksand"/>
                <a:sym typeface="Quicksand"/>
              </a:rPr>
              <a:t>on </a:t>
            </a:r>
            <a:r>
              <a:rPr b="0" i="0" lang="en-US" sz="1400" u="none" strike="noStrike">
                <a:solidFill>
                  <a:schemeClr val="dk1"/>
                </a:solidFill>
                <a:latin typeface="Quicksand"/>
                <a:ea typeface="Quicksand"/>
                <a:cs typeface="Quicksand"/>
                <a:sym typeface="Quicksand"/>
              </a:rPr>
              <a:t>how Open Science could improve the process.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26"/>
          <p:cNvSpPr txBox="1"/>
          <p:nvPr>
            <p:ph type="title"/>
          </p:nvPr>
        </p:nvSpPr>
        <p:spPr>
          <a:xfrm>
            <a:off x="838200" y="9966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Individual Assignments and Group Activities</a:t>
            </a:r>
            <a:endParaRPr/>
          </a:p>
        </p:txBody>
      </p:sp>
      <p:sp>
        <p:nvSpPr>
          <p:cNvPr id="689" name="Google Shape;689;p26"/>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690" name="Google Shape;690;p26"/>
          <p:cNvGrpSpPr/>
          <p:nvPr/>
        </p:nvGrpSpPr>
        <p:grpSpPr>
          <a:xfrm>
            <a:off x="684748" y="1499141"/>
            <a:ext cx="4105502" cy="950792"/>
            <a:chOff x="439284" y="1580038"/>
            <a:chExt cx="4105502" cy="950792"/>
          </a:xfrm>
        </p:grpSpPr>
        <p:grpSp>
          <p:nvGrpSpPr>
            <p:cNvPr id="691" name="Google Shape;691;p26"/>
            <p:cNvGrpSpPr/>
            <p:nvPr/>
          </p:nvGrpSpPr>
          <p:grpSpPr>
            <a:xfrm>
              <a:off x="836273" y="1580038"/>
              <a:ext cx="3708513" cy="656524"/>
              <a:chOff x="836273" y="1551929"/>
              <a:chExt cx="3708513" cy="656524"/>
            </a:xfrm>
          </p:grpSpPr>
          <p:sp>
            <p:nvSpPr>
              <p:cNvPr id="692" name="Google Shape;692;p26"/>
              <p:cNvSpPr/>
              <p:nvPr/>
            </p:nvSpPr>
            <p:spPr>
              <a:xfrm>
                <a:off x="838200" y="1551929"/>
                <a:ext cx="3706586" cy="646331"/>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93" name="Google Shape;693;p26"/>
              <p:cNvSpPr txBox="1"/>
              <p:nvPr/>
            </p:nvSpPr>
            <p:spPr>
              <a:xfrm>
                <a:off x="836273" y="1562122"/>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Organise a "Coffee with Open Science" Session</a:t>
                </a:r>
                <a:endParaRPr/>
              </a:p>
            </p:txBody>
          </p:sp>
        </p:grpSp>
        <p:pic>
          <p:nvPicPr>
            <p:cNvPr id="694" name="Google Shape;694;p26"/>
            <p:cNvPicPr preferRelativeResize="0"/>
            <p:nvPr/>
          </p:nvPicPr>
          <p:blipFill rotWithShape="1">
            <a:blip r:embed="rId3">
              <a:alphaModFix/>
            </a:blip>
            <a:srcRect b="0" l="0" r="0" t="0"/>
            <a:stretch/>
          </p:blipFill>
          <p:spPr>
            <a:xfrm>
              <a:off x="439284" y="1934791"/>
              <a:ext cx="611182" cy="596039"/>
            </a:xfrm>
            <a:prstGeom prst="rect">
              <a:avLst/>
            </a:prstGeom>
            <a:noFill/>
            <a:ln>
              <a:noFill/>
            </a:ln>
          </p:spPr>
        </p:pic>
      </p:grpSp>
      <p:grpSp>
        <p:nvGrpSpPr>
          <p:cNvPr id="695" name="Google Shape;695;p26"/>
          <p:cNvGrpSpPr/>
          <p:nvPr/>
        </p:nvGrpSpPr>
        <p:grpSpPr>
          <a:xfrm>
            <a:off x="660918" y="3355993"/>
            <a:ext cx="4129332" cy="976406"/>
            <a:chOff x="415454" y="1580038"/>
            <a:chExt cx="4129332" cy="976406"/>
          </a:xfrm>
        </p:grpSpPr>
        <p:grpSp>
          <p:nvGrpSpPr>
            <p:cNvPr id="696" name="Google Shape;696;p26"/>
            <p:cNvGrpSpPr/>
            <p:nvPr/>
          </p:nvGrpSpPr>
          <p:grpSpPr>
            <a:xfrm>
              <a:off x="836273" y="1580038"/>
              <a:ext cx="3708513" cy="656524"/>
              <a:chOff x="836273" y="1551929"/>
              <a:chExt cx="3708513" cy="656524"/>
            </a:xfrm>
          </p:grpSpPr>
          <p:sp>
            <p:nvSpPr>
              <p:cNvPr id="697" name="Google Shape;697;p26"/>
              <p:cNvSpPr/>
              <p:nvPr/>
            </p:nvSpPr>
            <p:spPr>
              <a:xfrm>
                <a:off x="838200" y="1551929"/>
                <a:ext cx="3706586" cy="656524"/>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98" name="Google Shape;698;p26"/>
              <p:cNvSpPr txBox="1"/>
              <p:nvPr/>
            </p:nvSpPr>
            <p:spPr>
              <a:xfrm>
                <a:off x="836273" y="1562122"/>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Guidelines for communication with policy makers</a:t>
                </a:r>
                <a:endParaRPr/>
              </a:p>
            </p:txBody>
          </p:sp>
        </p:grpSp>
        <p:pic>
          <p:nvPicPr>
            <p:cNvPr id="699" name="Google Shape;699;p26"/>
            <p:cNvPicPr preferRelativeResize="0"/>
            <p:nvPr/>
          </p:nvPicPr>
          <p:blipFill rotWithShape="1">
            <a:blip r:embed="rId3">
              <a:alphaModFix/>
            </a:blip>
            <a:srcRect b="0" l="0" r="0" t="0"/>
            <a:stretch/>
          </p:blipFill>
          <p:spPr>
            <a:xfrm>
              <a:off x="415454" y="1960405"/>
              <a:ext cx="611182" cy="596039"/>
            </a:xfrm>
            <a:prstGeom prst="rect">
              <a:avLst/>
            </a:prstGeom>
            <a:noFill/>
            <a:ln>
              <a:noFill/>
            </a:ln>
          </p:spPr>
        </p:pic>
      </p:grpSp>
      <p:sp>
        <p:nvSpPr>
          <p:cNvPr id="700" name="Google Shape;700;p26"/>
          <p:cNvSpPr txBox="1"/>
          <p:nvPr/>
        </p:nvSpPr>
        <p:spPr>
          <a:xfrm>
            <a:off x="5195957" y="3179470"/>
            <a:ext cx="6644590" cy="116955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Practice crafting effective messages for policymakers.</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b="0" i="0" lang="en-US" sz="1400" u="none" strike="noStrike">
                <a:solidFill>
                  <a:schemeClr val="dk1"/>
                </a:solidFill>
                <a:latin typeface="Quicksand"/>
                <a:ea typeface="Quicksand"/>
                <a:cs typeface="Quicksand"/>
                <a:sym typeface="Quicksand"/>
              </a:rPr>
              <a:t>Scenario-Based Communication Exercise (Self-paced)</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select a policymaking scenario, develop a key message for the target group, and apply communication strategies to engage policymakers effectively.</a:t>
            </a:r>
            <a:endParaRPr/>
          </a:p>
        </p:txBody>
      </p:sp>
      <p:sp>
        <p:nvSpPr>
          <p:cNvPr id="701" name="Google Shape;701;p26"/>
          <p:cNvSpPr txBox="1"/>
          <p:nvPr/>
        </p:nvSpPr>
        <p:spPr>
          <a:xfrm>
            <a:off x="5195957" y="4820876"/>
            <a:ext cx="6644589" cy="138499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Develop skills to communicate research uncertainty effectively to different audiences.</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b="0" i="0" lang="en-US" sz="1400" u="none" strike="noStrike">
                <a:solidFill>
                  <a:schemeClr val="dk1"/>
                </a:solidFill>
                <a:latin typeface="Quicksand"/>
                <a:ea typeface="Quicksand"/>
                <a:cs typeface="Quicksand"/>
                <a:sym typeface="Quicksand"/>
              </a:rPr>
              <a:t>Roleplay Exercise &amp; Reflection (Self-paced, Live)</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take on different stakeholder roles to practice verbal communication strategies for conveying research uncertainty.</a:t>
            </a:r>
            <a:endParaRPr/>
          </a:p>
        </p:txBody>
      </p:sp>
      <p:sp>
        <p:nvSpPr>
          <p:cNvPr id="702" name="Google Shape;702;p26"/>
          <p:cNvSpPr txBox="1"/>
          <p:nvPr/>
        </p:nvSpPr>
        <p:spPr>
          <a:xfrm>
            <a:off x="5195956" y="1474217"/>
            <a:ext cx="6644590" cy="138499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Develop skills in stakeholder identification and policy discussion facilitation in Open Science.</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i="0" lang="en-US" sz="1400" u="none" strike="noStrike">
                <a:solidFill>
                  <a:schemeClr val="dk1"/>
                </a:solidFill>
                <a:latin typeface="Quicksand"/>
                <a:ea typeface="Quicksand"/>
                <a:cs typeface="Quicksand"/>
                <a:sym typeface="Quicksand"/>
              </a:rPr>
              <a:t>Scenario Planning &amp; Reflection </a:t>
            </a:r>
            <a:r>
              <a:rPr b="0" i="0" lang="en-US" sz="1400" u="none" strike="noStrike">
                <a:solidFill>
                  <a:schemeClr val="dk1"/>
                </a:solidFill>
                <a:latin typeface="Quicksand"/>
                <a:ea typeface="Quicksand"/>
                <a:cs typeface="Quicksand"/>
                <a:sym typeface="Quicksand"/>
              </a:rPr>
              <a:t>(Live session)</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organize a "Coffee with Open Science" session in groups, by selecting a relevant topic, identifying key stakeholders, and justifying their participation in policy discussions.</a:t>
            </a:r>
            <a:endParaRPr/>
          </a:p>
        </p:txBody>
      </p:sp>
      <p:grpSp>
        <p:nvGrpSpPr>
          <p:cNvPr id="703" name="Google Shape;703;p26"/>
          <p:cNvGrpSpPr/>
          <p:nvPr/>
        </p:nvGrpSpPr>
        <p:grpSpPr>
          <a:xfrm>
            <a:off x="669122" y="4961611"/>
            <a:ext cx="4119201" cy="1197544"/>
            <a:chOff x="669122" y="4961611"/>
            <a:chExt cx="4119201" cy="1197544"/>
          </a:xfrm>
        </p:grpSpPr>
        <p:grpSp>
          <p:nvGrpSpPr>
            <p:cNvPr id="704" name="Google Shape;704;p26"/>
            <p:cNvGrpSpPr/>
            <p:nvPr/>
          </p:nvGrpSpPr>
          <p:grpSpPr>
            <a:xfrm>
              <a:off x="1081737" y="4961611"/>
              <a:ext cx="3706586" cy="899525"/>
              <a:chOff x="838200" y="1551929"/>
              <a:chExt cx="3706586" cy="1042194"/>
            </a:xfrm>
          </p:grpSpPr>
          <p:sp>
            <p:nvSpPr>
              <p:cNvPr id="705" name="Google Shape;705;p26"/>
              <p:cNvSpPr/>
              <p:nvPr/>
            </p:nvSpPr>
            <p:spPr>
              <a:xfrm>
                <a:off x="838200" y="1551929"/>
                <a:ext cx="3706586" cy="1042194"/>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06" name="Google Shape;706;p26"/>
              <p:cNvSpPr txBox="1"/>
              <p:nvPr/>
            </p:nvSpPr>
            <p:spPr>
              <a:xfrm>
                <a:off x="838200" y="1553273"/>
                <a:ext cx="3706586"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Focus on… Verbal communication of uncertainty in practice</a:t>
                </a:r>
                <a:endParaRPr/>
              </a:p>
            </p:txBody>
          </p:sp>
        </p:grpSp>
        <p:pic>
          <p:nvPicPr>
            <p:cNvPr id="707" name="Google Shape;707;p26"/>
            <p:cNvPicPr preferRelativeResize="0"/>
            <p:nvPr/>
          </p:nvPicPr>
          <p:blipFill rotWithShape="1">
            <a:blip r:embed="rId3">
              <a:alphaModFix/>
            </a:blip>
            <a:srcRect b="0" l="0" r="0" t="0"/>
            <a:stretch/>
          </p:blipFill>
          <p:spPr>
            <a:xfrm>
              <a:off x="669122" y="5563116"/>
              <a:ext cx="611182" cy="596039"/>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sp>
        <p:nvSpPr>
          <p:cNvPr id="713" name="Google Shape;713;p27"/>
          <p:cNvSpPr txBox="1"/>
          <p:nvPr>
            <p:ph type="title"/>
          </p:nvPr>
        </p:nvSpPr>
        <p:spPr>
          <a:xfrm>
            <a:off x="838200" y="9966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Individual Assignments and Group Activities</a:t>
            </a:r>
            <a:endParaRPr/>
          </a:p>
        </p:txBody>
      </p:sp>
      <p:sp>
        <p:nvSpPr>
          <p:cNvPr id="714" name="Google Shape;714;p27"/>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715" name="Google Shape;715;p27"/>
          <p:cNvGrpSpPr/>
          <p:nvPr/>
        </p:nvGrpSpPr>
        <p:grpSpPr>
          <a:xfrm>
            <a:off x="694078" y="2015704"/>
            <a:ext cx="4096172" cy="761646"/>
            <a:chOff x="448614" y="1580038"/>
            <a:chExt cx="4096172" cy="761646"/>
          </a:xfrm>
        </p:grpSpPr>
        <p:grpSp>
          <p:nvGrpSpPr>
            <p:cNvPr id="716" name="Google Shape;716;p27"/>
            <p:cNvGrpSpPr/>
            <p:nvPr/>
          </p:nvGrpSpPr>
          <p:grpSpPr>
            <a:xfrm>
              <a:off x="836273" y="1580038"/>
              <a:ext cx="3708513" cy="379525"/>
              <a:chOff x="836273" y="1551929"/>
              <a:chExt cx="3708513" cy="379525"/>
            </a:xfrm>
          </p:grpSpPr>
          <p:sp>
            <p:nvSpPr>
              <p:cNvPr id="717" name="Google Shape;717;p27"/>
              <p:cNvSpPr/>
              <p:nvPr/>
            </p:nvSpPr>
            <p:spPr>
              <a:xfrm>
                <a:off x="838200" y="1551929"/>
                <a:ext cx="3706586" cy="379525"/>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18" name="Google Shape;718;p27"/>
              <p:cNvSpPr txBox="1"/>
              <p:nvPr/>
            </p:nvSpPr>
            <p:spPr>
              <a:xfrm>
                <a:off x="836273" y="1562122"/>
                <a:ext cx="3706586"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Advocating for Open Science</a:t>
                </a:r>
                <a:endParaRPr/>
              </a:p>
            </p:txBody>
          </p:sp>
        </p:grpSp>
        <p:pic>
          <p:nvPicPr>
            <p:cNvPr id="719" name="Google Shape;719;p27"/>
            <p:cNvPicPr preferRelativeResize="0"/>
            <p:nvPr/>
          </p:nvPicPr>
          <p:blipFill rotWithShape="1">
            <a:blip r:embed="rId3">
              <a:alphaModFix/>
            </a:blip>
            <a:srcRect b="0" l="0" r="0" t="0"/>
            <a:stretch/>
          </p:blipFill>
          <p:spPr>
            <a:xfrm>
              <a:off x="448614" y="1745645"/>
              <a:ext cx="611182" cy="596039"/>
            </a:xfrm>
            <a:prstGeom prst="rect">
              <a:avLst/>
            </a:prstGeom>
            <a:noFill/>
            <a:ln>
              <a:noFill/>
            </a:ln>
          </p:spPr>
        </p:pic>
      </p:grpSp>
      <p:grpSp>
        <p:nvGrpSpPr>
          <p:cNvPr id="720" name="Google Shape;720;p27"/>
          <p:cNvGrpSpPr/>
          <p:nvPr/>
        </p:nvGrpSpPr>
        <p:grpSpPr>
          <a:xfrm>
            <a:off x="694078" y="3804491"/>
            <a:ext cx="4116696" cy="1223108"/>
            <a:chOff x="452943" y="1580038"/>
            <a:chExt cx="4116696" cy="1223108"/>
          </a:xfrm>
        </p:grpSpPr>
        <p:grpSp>
          <p:nvGrpSpPr>
            <p:cNvPr id="721" name="Google Shape;721;p27"/>
            <p:cNvGrpSpPr/>
            <p:nvPr/>
          </p:nvGrpSpPr>
          <p:grpSpPr>
            <a:xfrm>
              <a:off x="838200" y="1580038"/>
              <a:ext cx="3731439" cy="976406"/>
              <a:chOff x="838200" y="1551929"/>
              <a:chExt cx="3731439" cy="976406"/>
            </a:xfrm>
          </p:grpSpPr>
          <p:sp>
            <p:nvSpPr>
              <p:cNvPr id="722" name="Google Shape;722;p27"/>
              <p:cNvSpPr/>
              <p:nvPr/>
            </p:nvSpPr>
            <p:spPr>
              <a:xfrm>
                <a:off x="838200" y="1551929"/>
                <a:ext cx="3706586" cy="976406"/>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23" name="Google Shape;723;p27"/>
              <p:cNvSpPr txBox="1"/>
              <p:nvPr/>
            </p:nvSpPr>
            <p:spPr>
              <a:xfrm>
                <a:off x="863053" y="1578270"/>
                <a:ext cx="3706586"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Sharing Best Practices and Challenges in Open Science Capacity Building</a:t>
                </a:r>
                <a:endParaRPr/>
              </a:p>
            </p:txBody>
          </p:sp>
        </p:grpSp>
        <p:pic>
          <p:nvPicPr>
            <p:cNvPr id="724" name="Google Shape;724;p27"/>
            <p:cNvPicPr preferRelativeResize="0"/>
            <p:nvPr/>
          </p:nvPicPr>
          <p:blipFill rotWithShape="1">
            <a:blip r:embed="rId3">
              <a:alphaModFix/>
            </a:blip>
            <a:srcRect b="0" l="0" r="0" t="0"/>
            <a:stretch/>
          </p:blipFill>
          <p:spPr>
            <a:xfrm>
              <a:off x="452943" y="2207107"/>
              <a:ext cx="611182" cy="596039"/>
            </a:xfrm>
            <a:prstGeom prst="rect">
              <a:avLst/>
            </a:prstGeom>
            <a:noFill/>
            <a:ln>
              <a:noFill/>
            </a:ln>
          </p:spPr>
        </p:pic>
      </p:grpSp>
      <p:sp>
        <p:nvSpPr>
          <p:cNvPr id="725" name="Google Shape;725;p27"/>
          <p:cNvSpPr txBox="1"/>
          <p:nvPr/>
        </p:nvSpPr>
        <p:spPr>
          <a:xfrm>
            <a:off x="5195957" y="3761827"/>
            <a:ext cx="6644590" cy="138499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a:t>
            </a:r>
            <a:r>
              <a:rPr i="0" lang="en-US" sz="1400" u="none" strike="noStrike">
                <a:solidFill>
                  <a:schemeClr val="dk1"/>
                </a:solidFill>
                <a:latin typeface="Quicksand"/>
                <a:ea typeface="Quicksand"/>
                <a:cs typeface="Quicksand"/>
                <a:sym typeface="Quicksand"/>
              </a:rPr>
              <a:t> Reflect on </a:t>
            </a:r>
            <a:r>
              <a:rPr b="0" i="0" lang="en-US" sz="1400" u="none" strike="noStrike">
                <a:solidFill>
                  <a:schemeClr val="dk1"/>
                </a:solidFill>
                <a:latin typeface="Quicksand"/>
                <a:ea typeface="Quicksand"/>
                <a:cs typeface="Quicksand"/>
                <a:sym typeface="Quicksand"/>
              </a:rPr>
              <a:t>Open Science capacity-building initiatives and identifying transferable strategies and challenges.</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b="0" i="0" lang="en-US" sz="1400" u="none" strike="noStrike">
                <a:solidFill>
                  <a:schemeClr val="dk1"/>
                </a:solidFill>
                <a:latin typeface="Quicksand"/>
                <a:ea typeface="Quicksand"/>
                <a:cs typeface="Quicksand"/>
                <a:sym typeface="Quicksand"/>
              </a:rPr>
              <a:t>Reflection Exercise on personal experiences (Self-paced)</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will share examples of Open Science capacity-building initiatives from their own contexts, analyze outcomes, and identify strategies for improvement and scaling up initiatives.</a:t>
            </a:r>
            <a:endParaRPr/>
          </a:p>
        </p:txBody>
      </p:sp>
      <p:sp>
        <p:nvSpPr>
          <p:cNvPr id="726" name="Google Shape;726;p27"/>
          <p:cNvSpPr txBox="1"/>
          <p:nvPr/>
        </p:nvSpPr>
        <p:spPr>
          <a:xfrm>
            <a:off x="5195956" y="1740169"/>
            <a:ext cx="6644590" cy="138499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Strengthen advocacy and communication skills by crafting arguments to promote Open Science to funders.</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i="0" lang="en-US" sz="1400" u="none" strike="noStrike">
                <a:solidFill>
                  <a:schemeClr val="dk1"/>
                </a:solidFill>
                <a:latin typeface="Quicksand"/>
                <a:ea typeface="Quicksand"/>
                <a:cs typeface="Quicksand"/>
                <a:sym typeface="Quicksand"/>
              </a:rPr>
              <a:t>Collaborative Role Play </a:t>
            </a:r>
            <a:r>
              <a:rPr lang="en-US" sz="1400">
                <a:solidFill>
                  <a:schemeClr val="dk1"/>
                </a:solidFill>
                <a:latin typeface="Quicksand"/>
                <a:ea typeface="Quicksand"/>
                <a:cs typeface="Quicksand"/>
                <a:sym typeface="Quicksand"/>
              </a:rPr>
              <a:t>&amp;</a:t>
            </a:r>
            <a:r>
              <a:rPr i="0" lang="en-US" sz="1400" u="none" strike="noStrike">
                <a:solidFill>
                  <a:schemeClr val="dk1"/>
                </a:solidFill>
                <a:latin typeface="Quicksand"/>
                <a:ea typeface="Quicksand"/>
                <a:cs typeface="Quicksand"/>
                <a:sym typeface="Quicksand"/>
              </a:rPr>
              <a:t> Reflection </a:t>
            </a:r>
            <a:r>
              <a:rPr b="0" i="0" lang="en-US" sz="1400" u="none" strike="noStrike">
                <a:solidFill>
                  <a:schemeClr val="dk1"/>
                </a:solidFill>
                <a:latin typeface="Quicksand"/>
                <a:ea typeface="Quicksand"/>
                <a:cs typeface="Quicksand"/>
                <a:sym typeface="Quicksand"/>
              </a:rPr>
              <a:t>(Self-paced, Live)</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learn to identify funder priorities and craft compelling arguments for Open Science, with a live role-play session where groups pitch to different types of funders.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28"/>
          <p:cNvSpPr txBox="1"/>
          <p:nvPr>
            <p:ph type="title"/>
          </p:nvPr>
        </p:nvSpPr>
        <p:spPr>
          <a:xfrm>
            <a:off x="838200" y="9966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Individual Assignments and Group Activities</a:t>
            </a:r>
            <a:endParaRPr/>
          </a:p>
        </p:txBody>
      </p:sp>
      <p:sp>
        <p:nvSpPr>
          <p:cNvPr id="733" name="Google Shape;733;p28"/>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734" name="Google Shape;734;p28"/>
          <p:cNvGrpSpPr/>
          <p:nvPr/>
        </p:nvGrpSpPr>
        <p:grpSpPr>
          <a:xfrm>
            <a:off x="684748" y="1499141"/>
            <a:ext cx="4105502" cy="950792"/>
            <a:chOff x="439284" y="1580038"/>
            <a:chExt cx="4105502" cy="950792"/>
          </a:xfrm>
        </p:grpSpPr>
        <p:grpSp>
          <p:nvGrpSpPr>
            <p:cNvPr id="735" name="Google Shape;735;p28"/>
            <p:cNvGrpSpPr/>
            <p:nvPr/>
          </p:nvGrpSpPr>
          <p:grpSpPr>
            <a:xfrm>
              <a:off x="836273" y="1580038"/>
              <a:ext cx="3708513" cy="656524"/>
              <a:chOff x="836273" y="1551929"/>
              <a:chExt cx="3708513" cy="656524"/>
            </a:xfrm>
          </p:grpSpPr>
          <p:sp>
            <p:nvSpPr>
              <p:cNvPr id="736" name="Google Shape;736;p28"/>
              <p:cNvSpPr/>
              <p:nvPr/>
            </p:nvSpPr>
            <p:spPr>
              <a:xfrm>
                <a:off x="838200" y="1551929"/>
                <a:ext cx="3706586" cy="646331"/>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37" name="Google Shape;737;p28"/>
              <p:cNvSpPr txBox="1"/>
              <p:nvPr/>
            </p:nvSpPr>
            <p:spPr>
              <a:xfrm>
                <a:off x="836273" y="1562122"/>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Analysing an Open Science Policy</a:t>
                </a:r>
                <a:endParaRPr/>
              </a:p>
            </p:txBody>
          </p:sp>
        </p:grpSp>
        <p:pic>
          <p:nvPicPr>
            <p:cNvPr id="738" name="Google Shape;738;p28"/>
            <p:cNvPicPr preferRelativeResize="0"/>
            <p:nvPr/>
          </p:nvPicPr>
          <p:blipFill rotWithShape="1">
            <a:blip r:embed="rId3">
              <a:alphaModFix/>
            </a:blip>
            <a:srcRect b="0" l="0" r="0" t="0"/>
            <a:stretch/>
          </p:blipFill>
          <p:spPr>
            <a:xfrm>
              <a:off x="439284" y="1934791"/>
              <a:ext cx="611182" cy="596039"/>
            </a:xfrm>
            <a:prstGeom prst="rect">
              <a:avLst/>
            </a:prstGeom>
            <a:noFill/>
            <a:ln>
              <a:noFill/>
            </a:ln>
          </p:spPr>
        </p:pic>
      </p:grpSp>
      <p:grpSp>
        <p:nvGrpSpPr>
          <p:cNvPr id="739" name="Google Shape;739;p28"/>
          <p:cNvGrpSpPr/>
          <p:nvPr/>
        </p:nvGrpSpPr>
        <p:grpSpPr>
          <a:xfrm>
            <a:off x="651755" y="3355948"/>
            <a:ext cx="4138495" cy="1179132"/>
            <a:chOff x="406291" y="1579993"/>
            <a:chExt cx="4138495" cy="1179132"/>
          </a:xfrm>
        </p:grpSpPr>
        <p:grpSp>
          <p:nvGrpSpPr>
            <p:cNvPr id="740" name="Google Shape;740;p28"/>
            <p:cNvGrpSpPr/>
            <p:nvPr/>
          </p:nvGrpSpPr>
          <p:grpSpPr>
            <a:xfrm>
              <a:off x="836273" y="1579993"/>
              <a:ext cx="3708513" cy="923330"/>
              <a:chOff x="836273" y="1551884"/>
              <a:chExt cx="3708513" cy="923330"/>
            </a:xfrm>
          </p:grpSpPr>
          <p:sp>
            <p:nvSpPr>
              <p:cNvPr id="741" name="Google Shape;741;p28"/>
              <p:cNvSpPr/>
              <p:nvPr/>
            </p:nvSpPr>
            <p:spPr>
              <a:xfrm>
                <a:off x="838200" y="1551928"/>
                <a:ext cx="3706586" cy="908147"/>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42" name="Google Shape;742;p28"/>
              <p:cNvSpPr txBox="1"/>
              <p:nvPr/>
            </p:nvSpPr>
            <p:spPr>
              <a:xfrm>
                <a:off x="836273" y="1551884"/>
                <a:ext cx="3706586"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Case studies of Open Science policy development and implementation</a:t>
                </a:r>
                <a:endParaRPr/>
              </a:p>
            </p:txBody>
          </p:sp>
        </p:grpSp>
        <p:pic>
          <p:nvPicPr>
            <p:cNvPr id="743" name="Google Shape;743;p28"/>
            <p:cNvPicPr preferRelativeResize="0"/>
            <p:nvPr/>
          </p:nvPicPr>
          <p:blipFill rotWithShape="1">
            <a:blip r:embed="rId3">
              <a:alphaModFix/>
            </a:blip>
            <a:srcRect b="0" l="0" r="0" t="0"/>
            <a:stretch/>
          </p:blipFill>
          <p:spPr>
            <a:xfrm>
              <a:off x="406291" y="2163086"/>
              <a:ext cx="611182" cy="596039"/>
            </a:xfrm>
            <a:prstGeom prst="rect">
              <a:avLst/>
            </a:prstGeom>
            <a:noFill/>
            <a:ln>
              <a:noFill/>
            </a:ln>
          </p:spPr>
        </p:pic>
      </p:grpSp>
      <p:sp>
        <p:nvSpPr>
          <p:cNvPr id="744" name="Google Shape;744;p28"/>
          <p:cNvSpPr txBox="1"/>
          <p:nvPr/>
        </p:nvSpPr>
        <p:spPr>
          <a:xfrm>
            <a:off x="5195957" y="3179470"/>
            <a:ext cx="6644590" cy="138499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Analyze real-world Open Science policy case studies to identify stakeholders, key topics, and implementation challenges.</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b="0" i="0" lang="en-US" sz="1400" u="none" strike="noStrike">
                <a:solidFill>
                  <a:schemeClr val="dk1"/>
                </a:solidFill>
                <a:latin typeface="Quicksand"/>
                <a:ea typeface="Quicksand"/>
                <a:cs typeface="Quicksand"/>
                <a:sym typeface="Quicksand"/>
              </a:rPr>
              <a:t>Reflective Analysis &amp; Collaborative Discussion (Self-paced, Live)</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select and reflect on a case study of Open Science policy, then engage in group discussions to analyze stakeholders, topics, and implementation challenges. </a:t>
            </a:r>
            <a:endParaRPr/>
          </a:p>
        </p:txBody>
      </p:sp>
      <p:sp>
        <p:nvSpPr>
          <p:cNvPr id="745" name="Google Shape;745;p28"/>
          <p:cNvSpPr txBox="1"/>
          <p:nvPr/>
        </p:nvSpPr>
        <p:spPr>
          <a:xfrm>
            <a:off x="5195957" y="4820876"/>
            <a:ext cx="6644589" cy="138499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Identify and propose solutions to barriers hindering Open Science practices.</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b="0" i="0" lang="en-US" sz="1400" u="none" strike="noStrike">
                <a:solidFill>
                  <a:schemeClr val="dk1"/>
                </a:solidFill>
                <a:latin typeface="Quicksand"/>
                <a:ea typeface="Quicksand"/>
                <a:cs typeface="Quicksand"/>
                <a:sym typeface="Quicksand"/>
              </a:rPr>
              <a:t>Reflection &amp; Collaborative Discussion (Self-paced, Live)</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explore barriers to Open Science in areas like competitive advantage, publication, and data reuse, proposing solutions.</a:t>
            </a:r>
            <a:endParaRPr/>
          </a:p>
        </p:txBody>
      </p:sp>
      <p:sp>
        <p:nvSpPr>
          <p:cNvPr id="746" name="Google Shape;746;p28"/>
          <p:cNvSpPr txBox="1"/>
          <p:nvPr/>
        </p:nvSpPr>
        <p:spPr>
          <a:xfrm>
            <a:off x="5195955" y="1474217"/>
            <a:ext cx="6765889" cy="116955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Develop the ability to critically analyse Open Science policies, and assess their strengths and weaknesses.</a:t>
            </a:r>
            <a:br>
              <a:rPr b="0" i="0" lang="en-US" sz="1400" u="none" strike="noStrike">
                <a:solidFill>
                  <a:schemeClr val="dk1"/>
                </a:solidFill>
                <a:latin typeface="Quicksand"/>
                <a:ea typeface="Quicksand"/>
                <a:cs typeface="Quicksand"/>
                <a:sym typeface="Quicksand"/>
              </a:rPr>
            </a:br>
            <a:r>
              <a:rPr b="1" i="0" lang="en-US" sz="1400" u="none" strike="noStrike">
                <a:solidFill>
                  <a:schemeClr val="dk1"/>
                </a:solidFill>
                <a:latin typeface="Quicksand"/>
                <a:ea typeface="Quicksand"/>
                <a:cs typeface="Quicksand"/>
                <a:sym typeface="Quicksand"/>
              </a:rPr>
              <a:t>Type: </a:t>
            </a:r>
            <a:r>
              <a:rPr i="0" lang="en-US" sz="1400" u="none" strike="noStrike">
                <a:solidFill>
                  <a:schemeClr val="dk1"/>
                </a:solidFill>
                <a:latin typeface="Quicksand"/>
                <a:ea typeface="Quicksand"/>
                <a:cs typeface="Quicksand"/>
                <a:sym typeface="Quicksand"/>
              </a:rPr>
              <a:t>Reflective Analysis </a:t>
            </a:r>
            <a:r>
              <a:rPr b="0" i="0" lang="en-US" sz="1400" u="none" strike="noStrike">
                <a:solidFill>
                  <a:schemeClr val="dk1"/>
                </a:solidFill>
                <a:latin typeface="Quicksand"/>
                <a:ea typeface="Quicksand"/>
                <a:cs typeface="Quicksand"/>
                <a:sym typeface="Quicksand"/>
              </a:rPr>
              <a:t>(Self-paced)</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select and analyse an Open Science policy, comparing it against a reference document on key Open Science elements.</a:t>
            </a:r>
            <a:endParaRPr/>
          </a:p>
        </p:txBody>
      </p:sp>
      <p:grpSp>
        <p:nvGrpSpPr>
          <p:cNvPr id="747" name="Google Shape;747;p28"/>
          <p:cNvGrpSpPr/>
          <p:nvPr/>
        </p:nvGrpSpPr>
        <p:grpSpPr>
          <a:xfrm>
            <a:off x="669122" y="5371138"/>
            <a:ext cx="4119201" cy="788017"/>
            <a:chOff x="669122" y="5371138"/>
            <a:chExt cx="4119201" cy="788017"/>
          </a:xfrm>
        </p:grpSpPr>
        <p:grpSp>
          <p:nvGrpSpPr>
            <p:cNvPr id="748" name="Google Shape;748;p28"/>
            <p:cNvGrpSpPr/>
            <p:nvPr/>
          </p:nvGrpSpPr>
          <p:grpSpPr>
            <a:xfrm>
              <a:off x="1081737" y="5371138"/>
              <a:ext cx="3706586" cy="397248"/>
              <a:chOff x="838200" y="2026407"/>
              <a:chExt cx="3706586" cy="460253"/>
            </a:xfrm>
          </p:grpSpPr>
          <p:sp>
            <p:nvSpPr>
              <p:cNvPr id="749" name="Google Shape;749;p28"/>
              <p:cNvSpPr/>
              <p:nvPr/>
            </p:nvSpPr>
            <p:spPr>
              <a:xfrm>
                <a:off x="838200" y="2026407"/>
                <a:ext cx="3706586" cy="460253"/>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50" name="Google Shape;750;p28"/>
              <p:cNvSpPr txBox="1"/>
              <p:nvPr/>
            </p:nvSpPr>
            <p:spPr>
              <a:xfrm>
                <a:off x="838200" y="2026407"/>
                <a:ext cx="3706586" cy="42791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Barriers to Open Research</a:t>
                </a:r>
                <a:endParaRPr/>
              </a:p>
            </p:txBody>
          </p:sp>
        </p:grpSp>
        <p:pic>
          <p:nvPicPr>
            <p:cNvPr id="751" name="Google Shape;751;p28"/>
            <p:cNvPicPr preferRelativeResize="0"/>
            <p:nvPr/>
          </p:nvPicPr>
          <p:blipFill rotWithShape="1">
            <a:blip r:embed="rId3">
              <a:alphaModFix/>
            </a:blip>
            <a:srcRect b="0" l="0" r="0" t="0"/>
            <a:stretch/>
          </p:blipFill>
          <p:spPr>
            <a:xfrm>
              <a:off x="669122" y="5563116"/>
              <a:ext cx="611182" cy="596039"/>
            </a:xfrm>
            <a:prstGeom prst="rect">
              <a:avLst/>
            </a:prstGeom>
            <a:noFill/>
            <a:ln>
              <a:noFill/>
            </a:ln>
          </p:spPr>
        </p:pic>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p29"/>
          <p:cNvSpPr txBox="1"/>
          <p:nvPr>
            <p:ph type="title"/>
          </p:nvPr>
        </p:nvSpPr>
        <p:spPr>
          <a:xfrm>
            <a:off x="838200" y="9966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Individual Assignments and Group Activities</a:t>
            </a:r>
            <a:endParaRPr/>
          </a:p>
        </p:txBody>
      </p:sp>
      <p:sp>
        <p:nvSpPr>
          <p:cNvPr id="758" name="Google Shape;758;p29"/>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759" name="Google Shape;759;p29"/>
          <p:cNvGrpSpPr/>
          <p:nvPr/>
        </p:nvGrpSpPr>
        <p:grpSpPr>
          <a:xfrm>
            <a:off x="694078" y="1927148"/>
            <a:ext cx="4096172" cy="1059330"/>
            <a:chOff x="448614" y="1616634"/>
            <a:chExt cx="4096172" cy="1059330"/>
          </a:xfrm>
        </p:grpSpPr>
        <p:grpSp>
          <p:nvGrpSpPr>
            <p:cNvPr id="760" name="Google Shape;760;p29"/>
            <p:cNvGrpSpPr/>
            <p:nvPr/>
          </p:nvGrpSpPr>
          <p:grpSpPr>
            <a:xfrm>
              <a:off x="836273" y="1616634"/>
              <a:ext cx="3708513" cy="725049"/>
              <a:chOff x="836273" y="1588525"/>
              <a:chExt cx="3708513" cy="725049"/>
            </a:xfrm>
          </p:grpSpPr>
          <p:sp>
            <p:nvSpPr>
              <p:cNvPr id="761" name="Google Shape;761;p29"/>
              <p:cNvSpPr/>
              <p:nvPr/>
            </p:nvSpPr>
            <p:spPr>
              <a:xfrm>
                <a:off x="838200" y="1588525"/>
                <a:ext cx="3706586" cy="725049"/>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62" name="Google Shape;762;p29"/>
              <p:cNvSpPr txBox="1"/>
              <p:nvPr/>
            </p:nvSpPr>
            <p:spPr>
              <a:xfrm>
                <a:off x="836273" y="1630367"/>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Designing an Open Science Workflow</a:t>
                </a:r>
                <a:endParaRPr/>
              </a:p>
            </p:txBody>
          </p:sp>
        </p:grpSp>
        <p:pic>
          <p:nvPicPr>
            <p:cNvPr id="763" name="Google Shape;763;p29"/>
            <p:cNvPicPr preferRelativeResize="0"/>
            <p:nvPr/>
          </p:nvPicPr>
          <p:blipFill rotWithShape="1">
            <a:blip r:embed="rId3">
              <a:alphaModFix/>
            </a:blip>
            <a:srcRect b="0" l="0" r="0" t="0"/>
            <a:stretch/>
          </p:blipFill>
          <p:spPr>
            <a:xfrm>
              <a:off x="448614" y="2079925"/>
              <a:ext cx="611182" cy="596039"/>
            </a:xfrm>
            <a:prstGeom prst="rect">
              <a:avLst/>
            </a:prstGeom>
            <a:noFill/>
            <a:ln>
              <a:noFill/>
            </a:ln>
          </p:spPr>
        </p:pic>
      </p:grpSp>
      <p:grpSp>
        <p:nvGrpSpPr>
          <p:cNvPr id="764" name="Google Shape;764;p29"/>
          <p:cNvGrpSpPr/>
          <p:nvPr/>
        </p:nvGrpSpPr>
        <p:grpSpPr>
          <a:xfrm>
            <a:off x="675416" y="4187103"/>
            <a:ext cx="4135358" cy="956661"/>
            <a:chOff x="434281" y="1580038"/>
            <a:chExt cx="4135358" cy="956661"/>
          </a:xfrm>
        </p:grpSpPr>
        <p:grpSp>
          <p:nvGrpSpPr>
            <p:cNvPr id="765" name="Google Shape;765;p29"/>
            <p:cNvGrpSpPr/>
            <p:nvPr/>
          </p:nvGrpSpPr>
          <p:grpSpPr>
            <a:xfrm>
              <a:off x="838200" y="1580038"/>
              <a:ext cx="3731439" cy="672672"/>
              <a:chOff x="838200" y="1551929"/>
              <a:chExt cx="3731439" cy="672672"/>
            </a:xfrm>
          </p:grpSpPr>
          <p:sp>
            <p:nvSpPr>
              <p:cNvPr id="766" name="Google Shape;766;p29"/>
              <p:cNvSpPr/>
              <p:nvPr/>
            </p:nvSpPr>
            <p:spPr>
              <a:xfrm>
                <a:off x="838200" y="1551929"/>
                <a:ext cx="3706586" cy="672672"/>
              </a:xfrm>
              <a:prstGeom prst="roundRect">
                <a:avLst>
                  <a:gd fmla="val 16667" name="adj"/>
                </a:avLst>
              </a:prstGeom>
              <a:solidFill>
                <a:srgbClr val="BCE2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67" name="Google Shape;767;p29"/>
              <p:cNvSpPr txBox="1"/>
              <p:nvPr/>
            </p:nvSpPr>
            <p:spPr>
              <a:xfrm>
                <a:off x="863053" y="1578270"/>
                <a:ext cx="3706586"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strike="noStrike">
                    <a:solidFill>
                      <a:schemeClr val="dk1"/>
                    </a:solidFill>
                    <a:latin typeface="Quicksand"/>
                    <a:ea typeface="Quicksand"/>
                    <a:cs typeface="Quicksand"/>
                    <a:sym typeface="Quicksand"/>
                  </a:rPr>
                  <a:t>Evaluating Key Performance Indicators (KPIs) in Open Science</a:t>
                </a:r>
                <a:endParaRPr/>
              </a:p>
            </p:txBody>
          </p:sp>
        </p:grpSp>
        <p:pic>
          <p:nvPicPr>
            <p:cNvPr id="768" name="Google Shape;768;p29"/>
            <p:cNvPicPr preferRelativeResize="0"/>
            <p:nvPr/>
          </p:nvPicPr>
          <p:blipFill rotWithShape="1">
            <a:blip r:embed="rId3">
              <a:alphaModFix/>
            </a:blip>
            <a:srcRect b="0" l="0" r="0" t="0"/>
            <a:stretch/>
          </p:blipFill>
          <p:spPr>
            <a:xfrm>
              <a:off x="434281" y="1940660"/>
              <a:ext cx="611182" cy="596039"/>
            </a:xfrm>
            <a:prstGeom prst="rect">
              <a:avLst/>
            </a:prstGeom>
            <a:noFill/>
            <a:ln>
              <a:noFill/>
            </a:ln>
          </p:spPr>
        </p:pic>
      </p:grpSp>
      <p:sp>
        <p:nvSpPr>
          <p:cNvPr id="769" name="Google Shape;769;p29"/>
          <p:cNvSpPr txBox="1"/>
          <p:nvPr/>
        </p:nvSpPr>
        <p:spPr>
          <a:xfrm>
            <a:off x="5195957" y="4010441"/>
            <a:ext cx="6644590" cy="138499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Critically evaluate Key Performance Indicators (KPIs) to understand their practical relevance and impact in Open Science.</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b="0" i="0" lang="en-US" sz="1400" u="none" strike="noStrike">
                <a:solidFill>
                  <a:schemeClr val="dk1"/>
                </a:solidFill>
                <a:latin typeface="Quicksand"/>
                <a:ea typeface="Quicksand"/>
                <a:cs typeface="Quicksand"/>
                <a:sym typeface="Quicksand"/>
              </a:rPr>
              <a:t>Reflection (Self-paced)</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review examples of KPIs in Open Science, reflect on the most significant and feasible ones, and discuss how to measure their effectiveness in real-world contexts.</a:t>
            </a:r>
            <a:endParaRPr/>
          </a:p>
        </p:txBody>
      </p:sp>
      <p:sp>
        <p:nvSpPr>
          <p:cNvPr id="770" name="Google Shape;770;p29"/>
          <p:cNvSpPr txBox="1"/>
          <p:nvPr/>
        </p:nvSpPr>
        <p:spPr>
          <a:xfrm>
            <a:off x="5195956" y="1740169"/>
            <a:ext cx="6644590" cy="1600438"/>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Main Goal: </a:t>
            </a:r>
            <a:r>
              <a:rPr b="0" i="0" lang="en-US" sz="1400" u="none" strike="noStrike">
                <a:solidFill>
                  <a:schemeClr val="dk1"/>
                </a:solidFill>
                <a:latin typeface="Quicksand"/>
                <a:ea typeface="Quicksand"/>
                <a:cs typeface="Quicksand"/>
                <a:sym typeface="Quicksand"/>
              </a:rPr>
              <a:t>Design Open Science workflows to explore the integration of Open Science practices in varying research scenarios.</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Type: </a:t>
            </a:r>
            <a:r>
              <a:rPr i="0" lang="en-US" sz="1400" u="none" strike="noStrike">
                <a:solidFill>
                  <a:schemeClr val="dk1"/>
                </a:solidFill>
                <a:latin typeface="Quicksand"/>
                <a:ea typeface="Quicksand"/>
                <a:cs typeface="Quicksand"/>
                <a:sym typeface="Quicksand"/>
              </a:rPr>
              <a:t>Reflection &amp; Design Exercise (Self-paced)</a:t>
            </a:r>
            <a:endParaRPr/>
          </a:p>
          <a:p>
            <a:pPr indent="-285750" lvl="0" marL="285750" marR="0" rtl="0" algn="l">
              <a:spcBef>
                <a:spcPts val="0"/>
              </a:spcBef>
              <a:spcAft>
                <a:spcPts val="0"/>
              </a:spcAft>
              <a:buClr>
                <a:schemeClr val="dk1"/>
              </a:buClr>
              <a:buSzPts val="1400"/>
              <a:buFont typeface="Arial"/>
              <a:buChar char="•"/>
            </a:pPr>
            <a:r>
              <a:rPr b="1" i="0" lang="en-US" sz="1400" u="none" strike="noStrike">
                <a:solidFill>
                  <a:schemeClr val="dk1"/>
                </a:solidFill>
                <a:latin typeface="Quicksand"/>
                <a:ea typeface="Quicksand"/>
                <a:cs typeface="Quicksand"/>
                <a:sym typeface="Quicksand"/>
              </a:rPr>
              <a:t>Short Description: </a:t>
            </a:r>
            <a:r>
              <a:rPr b="0" i="0" lang="en-US" sz="1400" u="none" strike="noStrike">
                <a:solidFill>
                  <a:schemeClr val="dk1"/>
                </a:solidFill>
                <a:latin typeface="Quicksand"/>
                <a:ea typeface="Quicksand"/>
                <a:cs typeface="Quicksand"/>
                <a:sym typeface="Quicksand"/>
              </a:rPr>
              <a:t>Participants design three research workflows (ideal, difficult, and easy) incorporating Open Science practices across seven research steps, followed by a reflection on their choices and implementation feasibility.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3"/>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sp>
        <p:nvSpPr>
          <p:cNvPr id="102" name="Google Shape;102;p3"/>
          <p:cNvSpPr txBox="1"/>
          <p:nvPr/>
        </p:nvSpPr>
        <p:spPr>
          <a:xfrm rot="-1022297">
            <a:off x="453965" y="482773"/>
            <a:ext cx="2025089"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4800" u="none" cap="none" strike="noStrike">
                <a:solidFill>
                  <a:schemeClr val="dk1"/>
                </a:solidFill>
                <a:latin typeface="Quicksand"/>
                <a:ea typeface="Quicksand"/>
                <a:cs typeface="Quicksand"/>
                <a:sym typeface="Quicksand"/>
              </a:rPr>
              <a:t>Why!</a:t>
            </a:r>
            <a:endParaRPr/>
          </a:p>
        </p:txBody>
      </p:sp>
      <p:pic>
        <p:nvPicPr>
          <p:cNvPr id="103" name="Google Shape;103;p3"/>
          <p:cNvPicPr preferRelativeResize="0"/>
          <p:nvPr/>
        </p:nvPicPr>
        <p:blipFill rotWithShape="1">
          <a:blip r:embed="rId3">
            <a:alphaModFix/>
          </a:blip>
          <a:srcRect b="0" l="0" r="0" t="0"/>
          <a:stretch/>
        </p:blipFill>
        <p:spPr>
          <a:xfrm>
            <a:off x="3017899" y="1557447"/>
            <a:ext cx="5383353" cy="4636248"/>
          </a:xfrm>
          <a:prstGeom prst="rect">
            <a:avLst/>
          </a:prstGeom>
          <a:noFill/>
          <a:ln>
            <a:noFill/>
          </a:ln>
        </p:spPr>
      </p:pic>
      <p:sp>
        <p:nvSpPr>
          <p:cNvPr id="104" name="Google Shape;104;p3"/>
          <p:cNvSpPr txBox="1"/>
          <p:nvPr/>
        </p:nvSpPr>
        <p:spPr>
          <a:xfrm>
            <a:off x="6206018" y="5964836"/>
            <a:ext cx="3215232" cy="33855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800" u="none" cap="none" strike="noStrike">
                <a:solidFill>
                  <a:srgbClr val="000000"/>
                </a:solidFill>
                <a:latin typeface="Quicksand"/>
                <a:ea typeface="Quicksand"/>
                <a:cs typeface="Quicksand"/>
                <a:sym typeface="Quicksand"/>
              </a:rPr>
              <a:t>Image: UNESCO - Open Science Outlook 1 </a:t>
            </a:r>
            <a:r>
              <a:rPr b="0" i="0" lang="en-US" sz="800" u="sng" cap="none" strike="noStrike">
                <a:solidFill>
                  <a:srgbClr val="000000"/>
                </a:solidFill>
                <a:latin typeface="Quicksand"/>
                <a:ea typeface="Quicksand"/>
                <a:cs typeface="Quicksand"/>
                <a:sym typeface="Quicksand"/>
                <a:hlinkClick r:id="rId4">
                  <a:extLst>
                    <a:ext uri="{A12FA001-AC4F-418D-AE19-62706E023703}">
                      <ahyp:hlinkClr val="tx"/>
                    </a:ext>
                  </a:extLst>
                </a:hlinkClick>
              </a:rPr>
              <a:t>https://doi.org/10.54677/GIIC6829</a:t>
            </a:r>
            <a:r>
              <a:rPr b="0" i="0" lang="en-US" sz="800" u="none" cap="none" strike="noStrike">
                <a:solidFill>
                  <a:srgbClr val="000000"/>
                </a:solidFill>
                <a:latin typeface="Quicksand"/>
                <a:ea typeface="Quicksand"/>
                <a:cs typeface="Quicksand"/>
                <a:sym typeface="Quicksand"/>
              </a:rPr>
              <a:t> </a:t>
            </a:r>
            <a:endParaRPr b="0" i="0" sz="800" u="none" cap="none" strike="noStrike">
              <a:solidFill>
                <a:schemeClr val="dk1"/>
              </a:solidFill>
              <a:latin typeface="Quicksand"/>
              <a:ea typeface="Quicksand"/>
              <a:cs typeface="Quicksand"/>
              <a:sym typeface="Quicksand"/>
            </a:endParaRPr>
          </a:p>
        </p:txBody>
      </p:sp>
      <p:sp>
        <p:nvSpPr>
          <p:cNvPr id="105" name="Google Shape;105;p3"/>
          <p:cNvSpPr/>
          <p:nvPr/>
        </p:nvSpPr>
        <p:spPr>
          <a:xfrm>
            <a:off x="4881835" y="2570678"/>
            <a:ext cx="1214165" cy="672777"/>
          </a:xfrm>
          <a:prstGeom prst="ellipse">
            <a:avLst/>
          </a:prstGeom>
          <a:noFill/>
          <a:ln cap="flat" cmpd="sng" w="38100">
            <a:solidFill>
              <a:srgbClr val="6A973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6" name="Google Shape;106;p3"/>
          <p:cNvSpPr/>
          <p:nvPr/>
        </p:nvSpPr>
        <p:spPr>
          <a:xfrm>
            <a:off x="5910731" y="3010643"/>
            <a:ext cx="1143886" cy="672778"/>
          </a:xfrm>
          <a:prstGeom prst="ellipse">
            <a:avLst/>
          </a:prstGeom>
          <a:noFill/>
          <a:ln cap="flat" cmpd="sng" w="38100">
            <a:solidFill>
              <a:srgbClr val="6A973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7" name="Google Shape;107;p3"/>
          <p:cNvSpPr/>
          <p:nvPr/>
        </p:nvSpPr>
        <p:spPr>
          <a:xfrm>
            <a:off x="5957788" y="2133478"/>
            <a:ext cx="1214165" cy="670068"/>
          </a:xfrm>
          <a:prstGeom prst="ellipse">
            <a:avLst/>
          </a:prstGeom>
          <a:noFill/>
          <a:ln cap="flat" cmpd="sng" w="38100">
            <a:solidFill>
              <a:srgbClr val="6A973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8" name="Google Shape;108;p3"/>
          <p:cNvSpPr txBox="1"/>
          <p:nvPr/>
        </p:nvSpPr>
        <p:spPr>
          <a:xfrm>
            <a:off x="510225" y="249341"/>
            <a:ext cx="10515600" cy="1325563"/>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rgbClr val="0070C0"/>
              </a:buClr>
              <a:buSzPts val="2800"/>
              <a:buFont typeface="Quicksand"/>
              <a:buNone/>
            </a:pPr>
            <a:r>
              <a:rPr b="0" i="0" lang="en-US" sz="2800" u="none" cap="none" strike="noStrike">
                <a:solidFill>
                  <a:srgbClr val="0070C0"/>
                </a:solidFill>
                <a:latin typeface="Quicksand"/>
                <a:ea typeface="Quicksand"/>
                <a:cs typeface="Quicksand"/>
                <a:sym typeface="Quicksand"/>
              </a:rPr>
              <a:t>Tailored Training for specific </a:t>
            </a:r>
            <a:endParaRPr/>
          </a:p>
          <a:p>
            <a:pPr indent="0" lvl="0" marL="0" marR="0" rtl="0" algn="ctr">
              <a:lnSpc>
                <a:spcPct val="90000"/>
              </a:lnSpc>
              <a:spcBef>
                <a:spcPts val="0"/>
              </a:spcBef>
              <a:spcAft>
                <a:spcPts val="0"/>
              </a:spcAft>
              <a:buClr>
                <a:srgbClr val="0070C0"/>
              </a:buClr>
              <a:buSzPts val="2800"/>
              <a:buFont typeface="Quicksand"/>
              <a:buNone/>
            </a:pPr>
            <a:r>
              <a:rPr b="0" i="0" lang="en-US" sz="2800" u="none" cap="none" strike="noStrike">
                <a:solidFill>
                  <a:srgbClr val="0070C0"/>
                </a:solidFill>
                <a:latin typeface="Quicksand"/>
                <a:ea typeface="Quicksand"/>
                <a:cs typeface="Quicksand"/>
                <a:sym typeface="Quicksand"/>
              </a:rPr>
              <a:t>professional profiles</a:t>
            </a:r>
            <a:endParaRPr b="0" i="0" sz="2800" u="none" cap="none" strike="noStrike">
              <a:solidFill>
                <a:schemeClr val="dk1"/>
              </a:solidFill>
              <a:latin typeface="Quicksand"/>
              <a:ea typeface="Quicksand"/>
              <a:cs typeface="Quicksand"/>
              <a:sym typeface="Quicksan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30"/>
          <p:cNvSpPr txBox="1"/>
          <p:nvPr>
            <p:ph type="title"/>
          </p:nvPr>
        </p:nvSpPr>
        <p:spPr>
          <a:xfrm>
            <a:off x="838200" y="191202"/>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Final Courses format and tools</a:t>
            </a:r>
            <a:endParaRPr/>
          </a:p>
        </p:txBody>
      </p:sp>
      <p:sp>
        <p:nvSpPr>
          <p:cNvPr id="777" name="Google Shape;777;p30"/>
          <p:cNvSpPr txBox="1"/>
          <p:nvPr>
            <p:ph idx="1" type="body"/>
          </p:nvPr>
        </p:nvSpPr>
        <p:spPr>
          <a:xfrm>
            <a:off x="546213" y="1627932"/>
            <a:ext cx="10807587" cy="4648199"/>
          </a:xfrm>
          <a:prstGeom prst="rect">
            <a:avLst/>
          </a:prstGeom>
          <a:noFill/>
          <a:ln>
            <a:noFill/>
          </a:ln>
        </p:spPr>
        <p:txBody>
          <a:bodyPr anchorCtr="0" anchor="t" bIns="45700" lIns="91425" spcFirstLastPara="1" rIns="91425" wrap="square" tIns="45700">
            <a:normAutofit fontScale="87500" lnSpcReduction="20000"/>
          </a:bodyPr>
          <a:lstStyle/>
          <a:p>
            <a:pPr indent="0" lvl="0" marL="0" rtl="0" algn="l">
              <a:lnSpc>
                <a:spcPct val="90000"/>
              </a:lnSpc>
              <a:spcBef>
                <a:spcPts val="0"/>
              </a:spcBef>
              <a:spcAft>
                <a:spcPts val="0"/>
              </a:spcAft>
              <a:buClr>
                <a:schemeClr val="dk1"/>
              </a:buClr>
              <a:buSzPct val="100000"/>
              <a:buNone/>
            </a:pPr>
            <a:r>
              <a:rPr lang="en-US" sz="1800"/>
              <a:t>The final set of courses in the </a:t>
            </a:r>
            <a:r>
              <a:rPr b="1" lang="en-US" sz="1800"/>
              <a:t>Open Science and Evidence-Informed Decision-Making curriculum </a:t>
            </a:r>
            <a:r>
              <a:rPr lang="en-US" sz="1800"/>
              <a:t>follows a structured approach that </a:t>
            </a:r>
            <a:r>
              <a:rPr b="1" lang="en-US" sz="1800"/>
              <a:t>combines self-paced learning with interactive live sessions </a:t>
            </a:r>
            <a:r>
              <a:rPr lang="en-US" sz="1800"/>
              <a:t>to ensure an </a:t>
            </a:r>
            <a:r>
              <a:rPr b="1" lang="en-US" sz="1800"/>
              <a:t>engaging and comprehensive learning experience.</a:t>
            </a:r>
            <a:endParaRPr/>
          </a:p>
          <a:p>
            <a:pPr indent="0" lvl="0" marL="0" rtl="0" algn="l">
              <a:lnSpc>
                <a:spcPct val="90000"/>
              </a:lnSpc>
              <a:spcBef>
                <a:spcPts val="1000"/>
              </a:spcBef>
              <a:spcAft>
                <a:spcPts val="0"/>
              </a:spcAft>
              <a:buClr>
                <a:schemeClr val="dk1"/>
              </a:buClr>
              <a:buSzPct val="100000"/>
              <a:buNone/>
            </a:pPr>
            <a:r>
              <a:t/>
            </a:r>
            <a:endParaRPr b="1" sz="1800"/>
          </a:p>
          <a:p>
            <a:pPr indent="0" lvl="0" marL="0" rtl="0" algn="l">
              <a:lnSpc>
                <a:spcPct val="90000"/>
              </a:lnSpc>
              <a:spcBef>
                <a:spcPts val="1000"/>
              </a:spcBef>
              <a:spcAft>
                <a:spcPts val="0"/>
              </a:spcAft>
              <a:buClr>
                <a:schemeClr val="dk1"/>
              </a:buClr>
              <a:buSzPct val="100000"/>
              <a:buNone/>
            </a:pPr>
            <a:r>
              <a:rPr b="1" lang="en-US" sz="1800"/>
              <a:t>Self-Paced Component</a:t>
            </a:r>
            <a:endParaRPr/>
          </a:p>
          <a:p>
            <a:pPr indent="-228589" lvl="0" marL="228589" rtl="0" algn="l">
              <a:lnSpc>
                <a:spcPct val="90000"/>
              </a:lnSpc>
              <a:spcBef>
                <a:spcPts val="1000"/>
              </a:spcBef>
              <a:spcAft>
                <a:spcPts val="0"/>
              </a:spcAft>
              <a:buClr>
                <a:schemeClr val="dk1"/>
              </a:buClr>
              <a:buSzPct val="100000"/>
              <a:buChar char="•"/>
            </a:pPr>
            <a:r>
              <a:rPr b="0" lang="en-US" sz="1800"/>
              <a:t>Delivered through Moodle, allowing learners to progress at their own pace.</a:t>
            </a:r>
            <a:endParaRPr/>
          </a:p>
          <a:p>
            <a:pPr indent="-228589" lvl="0" marL="228589" rtl="0" algn="l">
              <a:lnSpc>
                <a:spcPct val="90000"/>
              </a:lnSpc>
              <a:spcBef>
                <a:spcPts val="1000"/>
              </a:spcBef>
              <a:spcAft>
                <a:spcPts val="0"/>
              </a:spcAft>
              <a:buClr>
                <a:schemeClr val="dk1"/>
              </a:buClr>
              <a:buSzPct val="100000"/>
              <a:buChar char="•"/>
            </a:pPr>
            <a:r>
              <a:rPr b="0" lang="en-US" sz="1800"/>
              <a:t>Includes pre-recorded lectures, readings, and interactive activities (e.g., quizzes, case studies).</a:t>
            </a:r>
            <a:endParaRPr/>
          </a:p>
          <a:p>
            <a:pPr indent="-228589" lvl="0" marL="228589" rtl="0" algn="l">
              <a:lnSpc>
                <a:spcPct val="90000"/>
              </a:lnSpc>
              <a:spcBef>
                <a:spcPts val="1000"/>
              </a:spcBef>
              <a:spcAft>
                <a:spcPts val="0"/>
              </a:spcAft>
              <a:buClr>
                <a:schemeClr val="dk1"/>
              </a:buClr>
              <a:buSzPct val="100000"/>
              <a:buChar char="•"/>
            </a:pPr>
            <a:r>
              <a:rPr b="0" lang="en-US" sz="1800"/>
              <a:t>Different formats of material were </a:t>
            </a:r>
            <a:r>
              <a:rPr lang="en-US" sz="1800"/>
              <a:t>provided (</a:t>
            </a:r>
            <a:r>
              <a:rPr b="0" lang="en-US" sz="1800"/>
              <a:t>Video presentations with voiceover, PPTs to facilitate reuse, PDFs to facilitate navigation and sharing, Instructor’s notes and narrative for easier understanding of the narrated video)</a:t>
            </a:r>
            <a:endParaRPr/>
          </a:p>
          <a:p>
            <a:pPr indent="-228589" lvl="0" marL="228589" rtl="0" algn="l">
              <a:lnSpc>
                <a:spcPct val="90000"/>
              </a:lnSpc>
              <a:spcBef>
                <a:spcPts val="1000"/>
              </a:spcBef>
              <a:spcAft>
                <a:spcPts val="0"/>
              </a:spcAft>
              <a:buClr>
                <a:schemeClr val="dk1"/>
              </a:buClr>
              <a:buSzPct val="100000"/>
              <a:buChar char="•"/>
            </a:pPr>
            <a:r>
              <a:rPr b="0" lang="en-US" sz="1800"/>
              <a:t>Participants complete knowledge checks before moving to the live session.</a:t>
            </a:r>
            <a:endParaRPr/>
          </a:p>
          <a:p>
            <a:pPr indent="0" lvl="0" marL="0" rtl="0" algn="l">
              <a:lnSpc>
                <a:spcPct val="90000"/>
              </a:lnSpc>
              <a:spcBef>
                <a:spcPts val="1000"/>
              </a:spcBef>
              <a:spcAft>
                <a:spcPts val="0"/>
              </a:spcAft>
              <a:buClr>
                <a:schemeClr val="dk1"/>
              </a:buClr>
              <a:buSzPct val="100000"/>
              <a:buNone/>
            </a:pPr>
            <a:r>
              <a:t/>
            </a:r>
            <a:endParaRPr b="0" sz="1800"/>
          </a:p>
          <a:p>
            <a:pPr indent="0" lvl="0" marL="0" rtl="0" algn="l">
              <a:lnSpc>
                <a:spcPct val="90000"/>
              </a:lnSpc>
              <a:spcBef>
                <a:spcPts val="1000"/>
              </a:spcBef>
              <a:spcAft>
                <a:spcPts val="0"/>
              </a:spcAft>
              <a:buClr>
                <a:schemeClr val="dk1"/>
              </a:buClr>
              <a:buSzPct val="100000"/>
              <a:buNone/>
            </a:pPr>
            <a:r>
              <a:rPr b="1" lang="en-US" sz="1800"/>
              <a:t>Live Interactive Sessions</a:t>
            </a:r>
            <a:endParaRPr/>
          </a:p>
          <a:p>
            <a:pPr indent="-228589" lvl="0" marL="228589" rtl="0" algn="l">
              <a:lnSpc>
                <a:spcPct val="90000"/>
              </a:lnSpc>
              <a:spcBef>
                <a:spcPts val="1000"/>
              </a:spcBef>
              <a:spcAft>
                <a:spcPts val="0"/>
              </a:spcAft>
              <a:buClr>
                <a:schemeClr val="dk1"/>
              </a:buClr>
              <a:buSzPct val="100000"/>
              <a:buChar char="•"/>
            </a:pPr>
            <a:r>
              <a:rPr b="0" lang="en-US" sz="1800"/>
              <a:t>Conducted online via platforms such as BigBlueButton integrated into Moodle.</a:t>
            </a:r>
            <a:endParaRPr/>
          </a:p>
          <a:p>
            <a:pPr indent="-228589" lvl="0" marL="228589" rtl="0" algn="l">
              <a:lnSpc>
                <a:spcPct val="90000"/>
              </a:lnSpc>
              <a:spcBef>
                <a:spcPts val="1000"/>
              </a:spcBef>
              <a:spcAft>
                <a:spcPts val="0"/>
              </a:spcAft>
              <a:buClr>
                <a:schemeClr val="dk1"/>
              </a:buClr>
              <a:buSzPct val="100000"/>
              <a:buChar char="•"/>
            </a:pPr>
            <a:r>
              <a:rPr b="0" lang="en-US" sz="1800"/>
              <a:t>Features recaps, interactive discussions, and Q&amp;A to clarify concepts from the self-paced section.</a:t>
            </a:r>
            <a:endParaRPr/>
          </a:p>
          <a:p>
            <a:pPr indent="-228589" lvl="0" marL="228589" rtl="0" algn="l">
              <a:lnSpc>
                <a:spcPct val="90000"/>
              </a:lnSpc>
              <a:spcBef>
                <a:spcPts val="1000"/>
              </a:spcBef>
              <a:spcAft>
                <a:spcPts val="0"/>
              </a:spcAft>
              <a:buClr>
                <a:schemeClr val="dk1"/>
              </a:buClr>
              <a:buSzPct val="100000"/>
              <a:buChar char="•"/>
            </a:pPr>
            <a:r>
              <a:rPr b="0" lang="en-US" sz="1800"/>
              <a:t>Uses Wooclap for icebreakers and interactive polling to engage participants.</a:t>
            </a:r>
            <a:endParaRPr/>
          </a:p>
          <a:p>
            <a:pPr indent="-228589" lvl="0" marL="228589" rtl="0" algn="l">
              <a:lnSpc>
                <a:spcPct val="90000"/>
              </a:lnSpc>
              <a:spcBef>
                <a:spcPts val="1000"/>
              </a:spcBef>
              <a:spcAft>
                <a:spcPts val="0"/>
              </a:spcAft>
              <a:buClr>
                <a:schemeClr val="dk1"/>
              </a:buClr>
              <a:buSzPct val="100000"/>
              <a:buChar char="•"/>
            </a:pPr>
            <a:r>
              <a:rPr b="0" lang="en-US" sz="1800"/>
              <a:t>Includes group activities, case discussions, and role-playing for practical application.</a:t>
            </a:r>
            <a:endParaRPr sz="1800"/>
          </a:p>
          <a:p>
            <a:pPr indent="-134164" lvl="0" marL="228589" rtl="0" algn="l">
              <a:lnSpc>
                <a:spcPct val="90000"/>
              </a:lnSpc>
              <a:spcBef>
                <a:spcPts val="1000"/>
              </a:spcBef>
              <a:spcAft>
                <a:spcPts val="0"/>
              </a:spcAft>
              <a:buClr>
                <a:schemeClr val="dk1"/>
              </a:buClr>
              <a:buSzPct val="100000"/>
              <a:buNone/>
            </a:pPr>
            <a:r>
              <a:t/>
            </a:r>
            <a:endParaRPr b="0" sz="1700"/>
          </a:p>
          <a:p>
            <a:pPr indent="-134164" lvl="0" marL="228589" rtl="0" algn="l">
              <a:lnSpc>
                <a:spcPct val="90000"/>
              </a:lnSpc>
              <a:spcBef>
                <a:spcPts val="1000"/>
              </a:spcBef>
              <a:spcAft>
                <a:spcPts val="0"/>
              </a:spcAft>
              <a:buClr>
                <a:schemeClr val="dk1"/>
              </a:buClr>
              <a:buSzPct val="100000"/>
              <a:buNone/>
            </a:pPr>
            <a:r>
              <a:t/>
            </a:r>
            <a:endParaRPr b="0" sz="1700"/>
          </a:p>
        </p:txBody>
      </p:sp>
      <p:sp>
        <p:nvSpPr>
          <p:cNvPr id="778" name="Google Shape;778;p30"/>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779" name="Google Shape;779;p30"/>
          <p:cNvGrpSpPr/>
          <p:nvPr/>
        </p:nvGrpSpPr>
        <p:grpSpPr>
          <a:xfrm>
            <a:off x="10685762" y="517428"/>
            <a:ext cx="978686" cy="1110504"/>
            <a:chOff x="6287844" y="1520658"/>
            <a:chExt cx="1522713" cy="1727805"/>
          </a:xfrm>
        </p:grpSpPr>
        <p:grpSp>
          <p:nvGrpSpPr>
            <p:cNvPr id="780" name="Google Shape;780;p30"/>
            <p:cNvGrpSpPr/>
            <p:nvPr/>
          </p:nvGrpSpPr>
          <p:grpSpPr>
            <a:xfrm>
              <a:off x="6287844" y="1520658"/>
              <a:ext cx="1522713" cy="1727805"/>
              <a:chOff x="1613987" y="2716735"/>
              <a:chExt cx="1900801" cy="2156817"/>
            </a:xfrm>
          </p:grpSpPr>
          <p:sp>
            <p:nvSpPr>
              <p:cNvPr id="781" name="Google Shape;781;p30"/>
              <p:cNvSpPr/>
              <p:nvPr/>
            </p:nvSpPr>
            <p:spPr>
              <a:xfrm rot="-5400002">
                <a:off x="2126988" y="2411959"/>
                <a:ext cx="874800" cy="1900800"/>
              </a:xfrm>
              <a:prstGeom prst="round2SameRect">
                <a:avLst>
                  <a:gd fmla="val 50000" name="adj1"/>
                  <a:gd fmla="val 0" name="adj2"/>
                </a:avLst>
              </a:prstGeom>
              <a:solidFill>
                <a:srgbClr val="3A38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82" name="Google Shape;782;p30"/>
              <p:cNvSpPr/>
              <p:nvPr/>
            </p:nvSpPr>
            <p:spPr>
              <a:xfrm>
                <a:off x="2457760" y="4307360"/>
                <a:ext cx="566192" cy="566192"/>
              </a:xfrm>
              <a:prstGeom prst="ellipse">
                <a:avLst/>
              </a:prstGeom>
              <a:solidFill>
                <a:srgbClr val="3A383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783" name="Google Shape;783;p30"/>
              <p:cNvCxnSpPr/>
              <p:nvPr/>
            </p:nvCxnSpPr>
            <p:spPr>
              <a:xfrm>
                <a:off x="2740856" y="3874870"/>
                <a:ext cx="0" cy="427219"/>
              </a:xfrm>
              <a:prstGeom prst="straightConnector1">
                <a:avLst/>
              </a:prstGeom>
              <a:noFill/>
              <a:ln cap="flat" cmpd="sng" w="25400">
                <a:solidFill>
                  <a:schemeClr val="dk1"/>
                </a:solidFill>
                <a:prstDash val="dot"/>
                <a:miter lim="800000"/>
                <a:headEnd len="med" w="med" type="triangle"/>
                <a:tailEnd len="sm" w="sm" type="none"/>
              </a:ln>
            </p:spPr>
          </p:cxnSp>
          <p:sp>
            <p:nvSpPr>
              <p:cNvPr id="784" name="Google Shape;784;p30"/>
              <p:cNvSpPr txBox="1"/>
              <p:nvPr/>
            </p:nvSpPr>
            <p:spPr>
              <a:xfrm>
                <a:off x="2134088" y="3146357"/>
                <a:ext cx="1199211" cy="4782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1000"/>
                  <a:buFont typeface="Quicksand"/>
                  <a:buNone/>
                </a:pPr>
                <a:r>
                  <a:rPr b="1" lang="en-US" sz="1000">
                    <a:solidFill>
                      <a:srgbClr val="FFFFFF"/>
                    </a:solidFill>
                    <a:latin typeface="Quicksand"/>
                    <a:ea typeface="Quicksand"/>
                    <a:cs typeface="Quicksand"/>
                    <a:sym typeface="Quicksand"/>
                  </a:rPr>
                  <a:t>Verify</a:t>
                </a:r>
                <a:endParaRPr b="1" sz="1000">
                  <a:solidFill>
                    <a:srgbClr val="FFFFFF"/>
                  </a:solidFill>
                  <a:latin typeface="Quicksand"/>
                  <a:ea typeface="Quicksand"/>
                  <a:cs typeface="Quicksand"/>
                  <a:sym typeface="Quicksand"/>
                </a:endParaRPr>
              </a:p>
            </p:txBody>
          </p:sp>
          <p:sp>
            <p:nvSpPr>
              <p:cNvPr id="785" name="Google Shape;785;p30"/>
              <p:cNvSpPr/>
              <p:nvPr/>
            </p:nvSpPr>
            <p:spPr>
              <a:xfrm>
                <a:off x="1613987" y="2716735"/>
                <a:ext cx="381257" cy="132556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786" name="Google Shape;786;p30"/>
            <p:cNvSpPr/>
            <p:nvPr/>
          </p:nvSpPr>
          <p:spPr>
            <a:xfrm rot="9899999">
              <a:off x="7075343" y="2922838"/>
              <a:ext cx="281481" cy="239064"/>
            </a:xfrm>
            <a:custGeom>
              <a:rect b="b" l="l" r="r" t="t"/>
              <a:pathLst>
                <a:path extrusionOk="0" h="2472345" w="2911009">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31"/>
          <p:cNvSpPr txBox="1"/>
          <p:nvPr>
            <p:ph type="title"/>
          </p:nvPr>
        </p:nvSpPr>
        <p:spPr>
          <a:xfrm>
            <a:off x="911422" y="-33276"/>
            <a:ext cx="11256392" cy="1325562"/>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Other relevant material developed within the course</a:t>
            </a:r>
            <a:endParaRPr/>
          </a:p>
        </p:txBody>
      </p:sp>
      <p:sp>
        <p:nvSpPr>
          <p:cNvPr id="793" name="Google Shape;793;p31"/>
          <p:cNvSpPr txBox="1"/>
          <p:nvPr>
            <p:ph idx="1" type="body"/>
          </p:nvPr>
        </p:nvSpPr>
        <p:spPr>
          <a:xfrm>
            <a:off x="342254" y="1174350"/>
            <a:ext cx="8139273" cy="504916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accent1"/>
              </a:buClr>
              <a:buSzPts val="1600"/>
              <a:buNone/>
            </a:pPr>
            <a:r>
              <a:rPr b="1" i="0" lang="en-US" sz="1600" u="none">
                <a:solidFill>
                  <a:srgbClr val="000000"/>
                </a:solidFill>
                <a:latin typeface="Quicksand"/>
                <a:ea typeface="Quicksand"/>
                <a:cs typeface="Quicksand"/>
                <a:sym typeface="Quicksand"/>
              </a:rPr>
              <a:t>Booklets: </a:t>
            </a:r>
            <a:endParaRPr/>
          </a:p>
          <a:p>
            <a:pPr indent="-228589" lvl="0" marL="228589" rtl="0" algn="l">
              <a:lnSpc>
                <a:spcPct val="90000"/>
              </a:lnSpc>
              <a:spcBef>
                <a:spcPts val="600"/>
              </a:spcBef>
              <a:spcAft>
                <a:spcPts val="0"/>
              </a:spcAft>
              <a:buClr>
                <a:schemeClr val="accent1"/>
              </a:buClr>
              <a:buSzPts val="1600"/>
              <a:buFont typeface="Arial"/>
              <a:buChar char="•"/>
            </a:pPr>
            <a:r>
              <a:rPr b="1" lang="en-US" sz="1600">
                <a:solidFill>
                  <a:srgbClr val="000000"/>
                </a:solidFill>
              </a:rPr>
              <a:t>“Guidelines &amp; Best practices for Honest Brokers”</a:t>
            </a:r>
            <a:br>
              <a:rPr b="1" lang="en-US" sz="1600">
                <a:solidFill>
                  <a:srgbClr val="000000"/>
                </a:solidFill>
              </a:rPr>
            </a:br>
            <a:r>
              <a:rPr lang="en-US" sz="1600">
                <a:solidFill>
                  <a:srgbClr val="000000"/>
                </a:solidFill>
              </a:rPr>
              <a:t>Link: </a:t>
            </a:r>
            <a:r>
              <a:rPr lang="en-US" sz="1600" u="sng">
                <a:solidFill>
                  <a:srgbClr val="000000"/>
                </a:solidFill>
                <a:hlinkClick r:id="rId3">
                  <a:extLst>
                    <a:ext uri="{A12FA001-AC4F-418D-AE19-62706E023703}">
                      <ahyp:hlinkClr val="tx"/>
                    </a:ext>
                  </a:extLst>
                </a:hlinkClick>
              </a:rPr>
              <a:t>https://zenodo.org/records/14712238</a:t>
            </a:r>
            <a:r>
              <a:rPr lang="en-US" sz="1600">
                <a:solidFill>
                  <a:srgbClr val="000000"/>
                </a:solidFill>
              </a:rPr>
              <a:t> </a:t>
            </a:r>
            <a:endParaRPr/>
          </a:p>
          <a:p>
            <a:pPr indent="-228589" lvl="0" marL="228589" rtl="0" algn="l">
              <a:lnSpc>
                <a:spcPct val="90000"/>
              </a:lnSpc>
              <a:spcBef>
                <a:spcPts val="1800"/>
              </a:spcBef>
              <a:spcAft>
                <a:spcPts val="0"/>
              </a:spcAft>
              <a:buClr>
                <a:schemeClr val="accent1"/>
              </a:buClr>
              <a:buSzPts val="1600"/>
              <a:buFont typeface="Arial"/>
              <a:buChar char="•"/>
            </a:pPr>
            <a:r>
              <a:rPr b="1" lang="en-US" sz="1600">
                <a:solidFill>
                  <a:srgbClr val="000000"/>
                </a:solidFill>
              </a:rPr>
              <a:t>“Science4Policy kit for Competence Centers” </a:t>
            </a:r>
            <a:br>
              <a:rPr b="1" lang="en-US" sz="1600">
                <a:solidFill>
                  <a:srgbClr val="000000"/>
                </a:solidFill>
              </a:rPr>
            </a:br>
            <a:r>
              <a:rPr lang="en-US" sz="1600">
                <a:solidFill>
                  <a:srgbClr val="000000"/>
                </a:solidFill>
              </a:rPr>
              <a:t>Link: </a:t>
            </a:r>
            <a:r>
              <a:rPr lang="en-US" sz="1600" u="sng">
                <a:solidFill>
                  <a:srgbClr val="000000"/>
                </a:solidFill>
                <a:hlinkClick r:id="rId4">
                  <a:extLst>
                    <a:ext uri="{A12FA001-AC4F-418D-AE19-62706E023703}">
                      <ahyp:hlinkClr val="tx"/>
                    </a:ext>
                  </a:extLst>
                </a:hlinkClick>
              </a:rPr>
              <a:t>https://zenodo.org/records/14751412</a:t>
            </a:r>
            <a:r>
              <a:rPr lang="en-US" sz="1600">
                <a:solidFill>
                  <a:srgbClr val="000000"/>
                </a:solidFill>
              </a:rPr>
              <a:t> </a:t>
            </a:r>
            <a:endParaRPr/>
          </a:p>
          <a:p>
            <a:pPr indent="-228589" lvl="0" marL="228589" rtl="0" algn="l">
              <a:lnSpc>
                <a:spcPct val="90000"/>
              </a:lnSpc>
              <a:spcBef>
                <a:spcPts val="1800"/>
              </a:spcBef>
              <a:spcAft>
                <a:spcPts val="0"/>
              </a:spcAft>
              <a:buClr>
                <a:schemeClr val="accent1"/>
              </a:buClr>
              <a:buSzPts val="1600"/>
              <a:buFont typeface="Arial"/>
              <a:buChar char="•"/>
            </a:pPr>
            <a:r>
              <a:rPr b="1" lang="en-US" sz="1600">
                <a:solidFill>
                  <a:srgbClr val="000000"/>
                </a:solidFill>
              </a:rPr>
              <a:t>“Guidelines for Writing a Privacy Policy in Research Projects” </a:t>
            </a:r>
            <a:endParaRPr/>
          </a:p>
          <a:p>
            <a:pPr indent="-228589" lvl="0" marL="228589" rtl="0" algn="l">
              <a:lnSpc>
                <a:spcPct val="90000"/>
              </a:lnSpc>
              <a:spcBef>
                <a:spcPts val="1800"/>
              </a:spcBef>
              <a:spcAft>
                <a:spcPts val="0"/>
              </a:spcAft>
              <a:buClr>
                <a:schemeClr val="accent1"/>
              </a:buClr>
              <a:buSzPts val="1600"/>
              <a:buFont typeface="Arial"/>
              <a:buChar char="•"/>
            </a:pPr>
            <a:r>
              <a:rPr b="1" lang="en-US" sz="1600">
                <a:solidFill>
                  <a:srgbClr val="000000"/>
                </a:solidFill>
              </a:rPr>
              <a:t>“Advancing evidence-based policymaking through Open Collections and Open Science Principles”</a:t>
            </a:r>
            <a:br>
              <a:rPr b="1" lang="en-US" sz="1600">
                <a:solidFill>
                  <a:srgbClr val="000000"/>
                </a:solidFill>
              </a:rPr>
            </a:br>
            <a:r>
              <a:rPr lang="en-US" sz="1600">
                <a:solidFill>
                  <a:srgbClr val="000000"/>
                </a:solidFill>
              </a:rPr>
              <a:t>Link: </a:t>
            </a:r>
            <a:r>
              <a:rPr lang="en-US" sz="1600" u="sng">
                <a:solidFill>
                  <a:srgbClr val="000000"/>
                </a:solidFill>
                <a:hlinkClick r:id="rId5">
                  <a:extLst>
                    <a:ext uri="{A12FA001-AC4F-418D-AE19-62706E023703}">
                      <ahyp:hlinkClr val="tx"/>
                    </a:ext>
                  </a:extLst>
                </a:hlinkClick>
              </a:rPr>
              <a:t>https://www.nhm.at/en/publications/978-3-903096-78-3</a:t>
            </a:r>
            <a:r>
              <a:rPr lang="en-US" sz="1600">
                <a:solidFill>
                  <a:srgbClr val="000000"/>
                </a:solidFill>
              </a:rPr>
              <a:t> </a:t>
            </a:r>
            <a:endParaRPr/>
          </a:p>
          <a:p>
            <a:pPr indent="-228589" lvl="0" marL="228589" rtl="0" algn="l">
              <a:lnSpc>
                <a:spcPct val="90000"/>
              </a:lnSpc>
              <a:spcBef>
                <a:spcPts val="1800"/>
              </a:spcBef>
              <a:spcAft>
                <a:spcPts val="0"/>
              </a:spcAft>
              <a:buClr>
                <a:schemeClr val="accent1"/>
              </a:buClr>
              <a:buSzPts val="1600"/>
              <a:buFont typeface="Arial"/>
              <a:buChar char="•"/>
            </a:pPr>
            <a:r>
              <a:rPr b="1" lang="en-US" sz="1600">
                <a:solidFill>
                  <a:srgbClr val="000000"/>
                </a:solidFill>
              </a:rPr>
              <a:t>“Guidelines and FAQs on ELSI aspects for Civil Servants and Policy Makers” </a:t>
            </a:r>
            <a:r>
              <a:rPr lang="en-US" sz="1600">
                <a:solidFill>
                  <a:srgbClr val="000000"/>
                </a:solidFill>
              </a:rPr>
              <a:t>(booklet in progress - Full deliverable here: </a:t>
            </a:r>
            <a:r>
              <a:rPr lang="en-US" sz="1600" u="sng">
                <a:solidFill>
                  <a:srgbClr val="000000"/>
                </a:solidFill>
                <a:hlinkClick r:id="rId6">
                  <a:extLst>
                    <a:ext uri="{A12FA001-AC4F-418D-AE19-62706E023703}">
                      <ahyp:hlinkClr val="tx"/>
                    </a:ext>
                  </a:extLst>
                </a:hlinkClick>
              </a:rPr>
              <a:t>https://zenodo.org/records/14797142</a:t>
            </a:r>
            <a:r>
              <a:rPr lang="en-US" sz="1600">
                <a:solidFill>
                  <a:srgbClr val="000000"/>
                </a:solidFill>
              </a:rPr>
              <a:t>)</a:t>
            </a:r>
            <a:endParaRPr i="0" sz="1600" u="none">
              <a:solidFill>
                <a:srgbClr val="000000"/>
              </a:solidFill>
              <a:latin typeface="Quicksand"/>
              <a:ea typeface="Quicksand"/>
              <a:cs typeface="Quicksand"/>
              <a:sym typeface="Quicksand"/>
            </a:endParaRPr>
          </a:p>
          <a:p>
            <a:pPr indent="0" lvl="0" marL="0" rtl="0" algn="l">
              <a:lnSpc>
                <a:spcPct val="90000"/>
              </a:lnSpc>
              <a:spcBef>
                <a:spcPts val="1800"/>
              </a:spcBef>
              <a:spcAft>
                <a:spcPts val="0"/>
              </a:spcAft>
              <a:buClr>
                <a:schemeClr val="accent1"/>
              </a:buClr>
              <a:buSzPts val="1600"/>
              <a:buNone/>
            </a:pPr>
            <a:r>
              <a:t/>
            </a:r>
            <a:endParaRPr b="1" sz="1600">
              <a:solidFill>
                <a:srgbClr val="000000"/>
              </a:solidFill>
            </a:endParaRPr>
          </a:p>
          <a:p>
            <a:pPr indent="0" lvl="0" marL="0" rtl="0" algn="l">
              <a:lnSpc>
                <a:spcPct val="90000"/>
              </a:lnSpc>
              <a:spcBef>
                <a:spcPts val="1200"/>
              </a:spcBef>
              <a:spcAft>
                <a:spcPts val="0"/>
              </a:spcAft>
              <a:buClr>
                <a:schemeClr val="accent1"/>
              </a:buClr>
              <a:buSzPts val="1600"/>
              <a:buNone/>
            </a:pPr>
            <a:r>
              <a:rPr b="1" lang="en-US" sz="1600">
                <a:solidFill>
                  <a:srgbClr val="000000"/>
                </a:solidFill>
              </a:rPr>
              <a:t>Workshops:</a:t>
            </a:r>
            <a:endParaRPr/>
          </a:p>
          <a:p>
            <a:pPr indent="-228589" lvl="0" marL="228589" rtl="0" algn="l">
              <a:lnSpc>
                <a:spcPct val="90000"/>
              </a:lnSpc>
              <a:spcBef>
                <a:spcPts val="0"/>
              </a:spcBef>
              <a:spcAft>
                <a:spcPts val="0"/>
              </a:spcAft>
              <a:buClr>
                <a:schemeClr val="accent1"/>
              </a:buClr>
              <a:buSzPts val="1600"/>
              <a:buFont typeface="Arial"/>
              <a:buChar char="•"/>
            </a:pPr>
            <a:r>
              <a:rPr lang="en-US" sz="1600" u="sng">
                <a:solidFill>
                  <a:srgbClr val="000000"/>
                </a:solidFill>
                <a:hlinkClick r:id="rId7">
                  <a:extLst>
                    <a:ext uri="{A12FA001-AC4F-418D-AE19-62706E023703}">
                      <ahyp:hlinkClr val="tx"/>
                    </a:ext>
                  </a:extLst>
                </a:hlinkClick>
              </a:rPr>
              <a:t>Science4Policy - Bridging the gap between research and decision-making</a:t>
            </a:r>
            <a:r>
              <a:rPr b="1" lang="en-US" sz="1600" u="sng">
                <a:solidFill>
                  <a:srgbClr val="000000"/>
                </a:solidFill>
                <a:hlinkClick r:id="rId8">
                  <a:extLst>
                    <a:ext uri="{A12FA001-AC4F-418D-AE19-62706E023703}">
                      <ahyp:hlinkClr val="tx"/>
                    </a:ext>
                  </a:extLst>
                </a:hlinkClick>
              </a:rPr>
              <a:t> </a:t>
            </a:r>
            <a:endParaRPr b="1" i="0" sz="1600" u="none">
              <a:solidFill>
                <a:srgbClr val="000000"/>
              </a:solidFill>
              <a:latin typeface="Quicksand"/>
              <a:ea typeface="Quicksand"/>
              <a:cs typeface="Quicksand"/>
              <a:sym typeface="Quicksand"/>
            </a:endParaRPr>
          </a:p>
        </p:txBody>
      </p:sp>
      <p:sp>
        <p:nvSpPr>
          <p:cNvPr id="794" name="Google Shape;794;p31"/>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pic>
        <p:nvPicPr>
          <p:cNvPr id="795" name="Google Shape;795;p31"/>
          <p:cNvPicPr preferRelativeResize="0"/>
          <p:nvPr/>
        </p:nvPicPr>
        <p:blipFill rotWithShape="1">
          <a:blip r:embed="rId9">
            <a:alphaModFix/>
          </a:blip>
          <a:srcRect b="0" l="0" r="0" t="0"/>
          <a:stretch/>
        </p:blipFill>
        <p:spPr>
          <a:xfrm>
            <a:off x="8752051" y="1174351"/>
            <a:ext cx="1349260" cy="1907574"/>
          </a:xfrm>
          <a:prstGeom prst="rect">
            <a:avLst/>
          </a:prstGeom>
          <a:noFill/>
          <a:ln>
            <a:noFill/>
          </a:ln>
        </p:spPr>
      </p:pic>
      <p:pic>
        <p:nvPicPr>
          <p:cNvPr id="796" name="Google Shape;796;p31"/>
          <p:cNvPicPr preferRelativeResize="0"/>
          <p:nvPr/>
        </p:nvPicPr>
        <p:blipFill rotWithShape="1">
          <a:blip r:embed="rId10">
            <a:alphaModFix/>
          </a:blip>
          <a:srcRect b="0" l="0" r="0" t="0"/>
          <a:stretch/>
        </p:blipFill>
        <p:spPr>
          <a:xfrm>
            <a:off x="7218930" y="1004875"/>
            <a:ext cx="1348962" cy="1907574"/>
          </a:xfrm>
          <a:prstGeom prst="rect">
            <a:avLst/>
          </a:prstGeom>
          <a:noFill/>
          <a:ln>
            <a:noFill/>
          </a:ln>
        </p:spPr>
      </p:pic>
      <p:pic>
        <p:nvPicPr>
          <p:cNvPr id="797" name="Google Shape;797;p31"/>
          <p:cNvPicPr preferRelativeResize="0"/>
          <p:nvPr/>
        </p:nvPicPr>
        <p:blipFill rotWithShape="1">
          <a:blip r:embed="rId11">
            <a:alphaModFix/>
          </a:blip>
          <a:srcRect b="0" l="0" r="0" t="0"/>
          <a:stretch/>
        </p:blipFill>
        <p:spPr>
          <a:xfrm>
            <a:off x="10285470" y="882387"/>
            <a:ext cx="1348962" cy="1916257"/>
          </a:xfrm>
          <a:prstGeom prst="rect">
            <a:avLst/>
          </a:prstGeom>
          <a:noFill/>
          <a:ln>
            <a:noFill/>
          </a:ln>
        </p:spPr>
      </p:pic>
      <p:pic>
        <p:nvPicPr>
          <p:cNvPr id="798" name="Google Shape;798;p31"/>
          <p:cNvPicPr preferRelativeResize="0"/>
          <p:nvPr/>
        </p:nvPicPr>
        <p:blipFill rotWithShape="1">
          <a:blip r:embed="rId12">
            <a:alphaModFix/>
          </a:blip>
          <a:srcRect b="0" l="0" r="0" t="0"/>
          <a:stretch/>
        </p:blipFill>
        <p:spPr>
          <a:xfrm>
            <a:off x="10278410" y="2996425"/>
            <a:ext cx="1356022" cy="1916257"/>
          </a:xfrm>
          <a:prstGeom prst="rect">
            <a:avLst/>
          </a:prstGeom>
          <a:noFill/>
          <a:ln>
            <a:noFill/>
          </a:ln>
        </p:spPr>
      </p:pic>
      <p:pic>
        <p:nvPicPr>
          <p:cNvPr id="799" name="Google Shape;799;p31"/>
          <p:cNvPicPr preferRelativeResize="0"/>
          <p:nvPr/>
        </p:nvPicPr>
        <p:blipFill rotWithShape="1">
          <a:blip r:embed="rId13">
            <a:alphaModFix/>
          </a:blip>
          <a:srcRect b="0" l="0" r="0" t="0"/>
          <a:stretch/>
        </p:blipFill>
        <p:spPr>
          <a:xfrm>
            <a:off x="8752051" y="3262538"/>
            <a:ext cx="1364913" cy="1916257"/>
          </a:xfrm>
          <a:prstGeom prst="rect">
            <a:avLst/>
          </a:prstGeom>
          <a:noFill/>
          <a:ln>
            <a:noFill/>
          </a:ln>
        </p:spPr>
      </p:pic>
      <p:pic>
        <p:nvPicPr>
          <p:cNvPr id="800" name="Google Shape;800;p31"/>
          <p:cNvPicPr preferRelativeResize="0"/>
          <p:nvPr/>
        </p:nvPicPr>
        <p:blipFill rotWithShape="1">
          <a:blip r:embed="rId14">
            <a:alphaModFix/>
          </a:blip>
          <a:srcRect b="0" l="0" r="0" t="0"/>
          <a:stretch/>
        </p:blipFill>
        <p:spPr>
          <a:xfrm>
            <a:off x="10716597" y="5461940"/>
            <a:ext cx="947231" cy="65052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sp>
        <p:nvSpPr>
          <p:cNvPr id="805" name="Google Shape;805;p32"/>
          <p:cNvSpPr txBox="1"/>
          <p:nvPr>
            <p:ph type="title"/>
          </p:nvPr>
        </p:nvSpPr>
        <p:spPr>
          <a:xfrm>
            <a:off x="84841" y="2941167"/>
            <a:ext cx="6155703" cy="178538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005390"/>
              </a:buClr>
              <a:buSzPts val="4800"/>
              <a:buFont typeface="Quicksand SemiBold"/>
              <a:buNone/>
            </a:pPr>
            <a:r>
              <a:rPr lang="en-US"/>
              <a:t>Thank you!</a:t>
            </a:r>
            <a:br>
              <a:rPr lang="en-US"/>
            </a:br>
            <a:r>
              <a:rPr lang="en-US"/>
              <a:t>Questions?</a:t>
            </a:r>
            <a:endParaRPr/>
          </a:p>
        </p:txBody>
      </p:sp>
      <p:sp>
        <p:nvSpPr>
          <p:cNvPr id="806" name="Google Shape;806;p32"/>
          <p:cNvSpPr txBox="1"/>
          <p:nvPr>
            <p:ph idx="1" type="body"/>
          </p:nvPr>
        </p:nvSpPr>
        <p:spPr>
          <a:xfrm>
            <a:off x="218191" y="4377389"/>
            <a:ext cx="6777900" cy="14436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92D050"/>
              </a:buClr>
              <a:buSzPts val="2400"/>
              <a:buNone/>
            </a:pPr>
            <a:r>
              <a:rPr lang="en-US"/>
              <a:t>Betty Evangelinou </a:t>
            </a:r>
            <a:endParaRPr/>
          </a:p>
          <a:p>
            <a:pPr indent="0" lvl="0" marL="0" rtl="0" algn="l">
              <a:lnSpc>
                <a:spcPct val="90000"/>
              </a:lnSpc>
              <a:spcBef>
                <a:spcPts val="1000"/>
              </a:spcBef>
              <a:spcAft>
                <a:spcPts val="0"/>
              </a:spcAft>
              <a:buClr>
                <a:srgbClr val="92D050"/>
              </a:buClr>
              <a:buSzPts val="2000"/>
              <a:buNone/>
            </a:pPr>
            <a:r>
              <a:rPr lang="en-US" sz="2000" u="sng">
                <a:solidFill>
                  <a:schemeClr val="hlink"/>
                </a:solidFill>
                <a:hlinkClick r:id="rId3"/>
              </a:rPr>
              <a:t>bevangelinou@admin.grnet.gr</a:t>
            </a:r>
            <a:endParaRPr sz="2000"/>
          </a:p>
          <a:p>
            <a:pPr indent="0" lvl="0" marL="0" rtl="0" algn="l">
              <a:lnSpc>
                <a:spcPct val="90000"/>
              </a:lnSpc>
              <a:spcBef>
                <a:spcPts val="1000"/>
              </a:spcBef>
              <a:spcAft>
                <a:spcPts val="0"/>
              </a:spcAft>
              <a:buClr>
                <a:srgbClr val="92D050"/>
              </a:buClr>
              <a:buSzPts val="2000"/>
              <a:buNone/>
            </a:pPr>
            <a:r>
              <a:t/>
            </a:r>
            <a:endParaRPr/>
          </a:p>
        </p:txBody>
      </p:sp>
      <p:sp>
        <p:nvSpPr>
          <p:cNvPr id="807" name="Google Shape;807;p32"/>
          <p:cNvSpPr txBox="1"/>
          <p:nvPr/>
        </p:nvSpPr>
        <p:spPr>
          <a:xfrm>
            <a:off x="7791050" y="6340525"/>
            <a:ext cx="3726300" cy="461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None/>
            </a:pPr>
            <a:r>
              <a:rPr lang="en-US" sz="1000">
                <a:solidFill>
                  <a:schemeClr val="accent1"/>
                </a:solidFill>
                <a:latin typeface="Quicksand SemiBold"/>
                <a:ea typeface="Quicksand SemiBold"/>
                <a:cs typeface="Quicksand SemiBold"/>
                <a:sym typeface="Quicksand SemiBold"/>
              </a:rPr>
              <a:t>Vector Images Designed by freepik.com</a:t>
            </a:r>
            <a:r>
              <a:rPr lang="en-US" sz="2000">
                <a:solidFill>
                  <a:schemeClr val="accent1"/>
                </a:solidFill>
                <a:latin typeface="Quicksand SemiBold"/>
                <a:ea typeface="Quicksand SemiBold"/>
                <a:cs typeface="Quicksand SemiBold"/>
                <a:sym typeface="Quicksand SemiBold"/>
              </a:rPr>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4"/>
          <p:cNvSpPr txBox="1"/>
          <p:nvPr>
            <p:ph type="title"/>
          </p:nvPr>
        </p:nvSpPr>
        <p:spPr>
          <a:xfrm>
            <a:off x="838200" y="66430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Train of Trainers Course on</a:t>
            </a:r>
            <a:br>
              <a:rPr lang="en-US" sz="2800">
                <a:solidFill>
                  <a:srgbClr val="0070C0"/>
                </a:solidFill>
                <a:latin typeface="Quicksand"/>
                <a:ea typeface="Quicksand"/>
                <a:cs typeface="Quicksand"/>
                <a:sym typeface="Quicksand"/>
              </a:rPr>
            </a:br>
            <a:r>
              <a:rPr lang="en-US" sz="2800">
                <a:solidFill>
                  <a:srgbClr val="0070C0"/>
                </a:solidFill>
                <a:latin typeface="Quicksand"/>
                <a:ea typeface="Quicksand"/>
                <a:cs typeface="Quicksand"/>
                <a:sym typeface="Quicksand"/>
              </a:rPr>
              <a:t>Open Science and Evidence-Informed Decision Making</a:t>
            </a:r>
            <a:endParaRPr sz="2800">
              <a:latin typeface="Quicksand"/>
              <a:ea typeface="Quicksand"/>
              <a:cs typeface="Quicksand"/>
              <a:sym typeface="Quicksand"/>
            </a:endParaRPr>
          </a:p>
        </p:txBody>
      </p:sp>
      <p:sp>
        <p:nvSpPr>
          <p:cNvPr id="115" name="Google Shape;115;p4"/>
          <p:cNvSpPr txBox="1"/>
          <p:nvPr>
            <p:ph idx="1" type="body"/>
          </p:nvPr>
        </p:nvSpPr>
        <p:spPr>
          <a:xfrm>
            <a:off x="703870" y="3296260"/>
            <a:ext cx="6647689" cy="1912235"/>
          </a:xfrm>
          <a:prstGeom prst="rect">
            <a:avLst/>
          </a:prstGeom>
          <a:noFill/>
          <a:ln>
            <a:noFill/>
          </a:ln>
        </p:spPr>
        <p:txBody>
          <a:bodyPr anchorCtr="0" anchor="t" bIns="45700" lIns="91425" spcFirstLastPara="1" rIns="91425" wrap="square" tIns="45700">
            <a:normAutofit fontScale="87500" lnSpcReduction="10000"/>
          </a:bodyPr>
          <a:lstStyle/>
          <a:p>
            <a:pPr indent="-228620" lvl="0" marL="228589" rtl="0" algn="l">
              <a:lnSpc>
                <a:spcPct val="90000"/>
              </a:lnSpc>
              <a:spcBef>
                <a:spcPts val="0"/>
              </a:spcBef>
              <a:spcAft>
                <a:spcPts val="0"/>
              </a:spcAft>
              <a:buClr>
                <a:schemeClr val="dk1"/>
              </a:buClr>
              <a:buSzPct val="100000"/>
              <a:buChar char="•"/>
            </a:pPr>
            <a:r>
              <a:rPr lang="en-US" sz="1700"/>
              <a:t>Master Trainers in Skills4EOSC Competence Centers</a:t>
            </a:r>
            <a:endParaRPr/>
          </a:p>
          <a:p>
            <a:pPr indent="-228620" lvl="0" marL="228589" rtl="0" algn="l">
              <a:lnSpc>
                <a:spcPct val="90000"/>
              </a:lnSpc>
              <a:spcBef>
                <a:spcPts val="1000"/>
              </a:spcBef>
              <a:spcAft>
                <a:spcPts val="0"/>
              </a:spcAft>
              <a:buClr>
                <a:schemeClr val="dk1"/>
              </a:buClr>
              <a:buSzPct val="100000"/>
              <a:buChar char="•"/>
            </a:pPr>
            <a:r>
              <a:rPr lang="en-US" sz="1700"/>
              <a:t>Trainers in the field of Open Science related to Decision Making</a:t>
            </a:r>
            <a:endParaRPr/>
          </a:p>
          <a:p>
            <a:pPr indent="-228620" lvl="0" marL="228589" rtl="0" algn="l">
              <a:lnSpc>
                <a:spcPct val="90000"/>
              </a:lnSpc>
              <a:spcBef>
                <a:spcPts val="1000"/>
              </a:spcBef>
              <a:spcAft>
                <a:spcPts val="0"/>
              </a:spcAft>
              <a:buClr>
                <a:schemeClr val="dk1"/>
              </a:buClr>
              <a:buSzPct val="100000"/>
              <a:buChar char="•"/>
            </a:pPr>
            <a:r>
              <a:rPr lang="en-US" sz="1700"/>
              <a:t>Professionals in the field of Decision Making</a:t>
            </a:r>
            <a:endParaRPr/>
          </a:p>
          <a:p>
            <a:pPr indent="-228620" lvl="0" marL="228589" rtl="0" algn="l">
              <a:lnSpc>
                <a:spcPct val="90000"/>
              </a:lnSpc>
              <a:spcBef>
                <a:spcPts val="1000"/>
              </a:spcBef>
              <a:spcAft>
                <a:spcPts val="0"/>
              </a:spcAft>
              <a:buClr>
                <a:schemeClr val="dk1"/>
              </a:buClr>
              <a:buSzPct val="100000"/>
              <a:buChar char="•"/>
            </a:pPr>
            <a:r>
              <a:rPr lang="en-US" sz="1700"/>
              <a:t>Researchers collaborating with Decision Makers</a:t>
            </a:r>
            <a:endParaRPr/>
          </a:p>
          <a:p>
            <a:pPr indent="-228620" lvl="0" marL="228589" rtl="0" algn="l">
              <a:lnSpc>
                <a:spcPct val="90000"/>
              </a:lnSpc>
              <a:spcBef>
                <a:spcPts val="1000"/>
              </a:spcBef>
              <a:spcAft>
                <a:spcPts val="0"/>
              </a:spcAft>
              <a:buClr>
                <a:schemeClr val="dk1"/>
              </a:buClr>
              <a:buSzPct val="100000"/>
              <a:buChar char="•"/>
            </a:pPr>
            <a:r>
              <a:rPr lang="en-US" sz="1700"/>
              <a:t>Open Science Advocates</a:t>
            </a:r>
            <a:endParaRPr/>
          </a:p>
          <a:p>
            <a:pPr indent="-228620" lvl="0" marL="228589" rtl="0" algn="l">
              <a:lnSpc>
                <a:spcPct val="90000"/>
              </a:lnSpc>
              <a:spcBef>
                <a:spcPts val="1000"/>
              </a:spcBef>
              <a:spcAft>
                <a:spcPts val="0"/>
              </a:spcAft>
              <a:buClr>
                <a:schemeClr val="dk1"/>
              </a:buClr>
              <a:buSzPct val="100000"/>
              <a:buChar char="•"/>
            </a:pPr>
            <a:r>
              <a:rPr lang="en-US" sz="1700"/>
              <a:t>Anyone interested in Open Science and Decision Making</a:t>
            </a:r>
            <a:endParaRPr/>
          </a:p>
          <a:p>
            <a:pPr indent="0" lvl="0" marL="0" rtl="0" algn="l">
              <a:lnSpc>
                <a:spcPct val="90000"/>
              </a:lnSpc>
              <a:spcBef>
                <a:spcPts val="1000"/>
              </a:spcBef>
              <a:spcAft>
                <a:spcPts val="0"/>
              </a:spcAft>
              <a:buClr>
                <a:schemeClr val="dk1"/>
              </a:buClr>
              <a:buSzPct val="100000"/>
              <a:buNone/>
            </a:pPr>
            <a:r>
              <a:t/>
            </a:r>
            <a:endParaRPr sz="1700"/>
          </a:p>
          <a:p>
            <a:pPr indent="-134164" lvl="0" marL="228589" rtl="0" algn="l">
              <a:lnSpc>
                <a:spcPct val="90000"/>
              </a:lnSpc>
              <a:spcBef>
                <a:spcPts val="1000"/>
              </a:spcBef>
              <a:spcAft>
                <a:spcPts val="0"/>
              </a:spcAft>
              <a:buClr>
                <a:schemeClr val="dk1"/>
              </a:buClr>
              <a:buSzPct val="100000"/>
              <a:buNone/>
            </a:pPr>
            <a:r>
              <a:t/>
            </a:r>
            <a:endParaRPr sz="1700"/>
          </a:p>
          <a:p>
            <a:pPr indent="-134164" lvl="0" marL="228589" rtl="0" algn="l">
              <a:lnSpc>
                <a:spcPct val="90000"/>
              </a:lnSpc>
              <a:spcBef>
                <a:spcPts val="1000"/>
              </a:spcBef>
              <a:spcAft>
                <a:spcPts val="0"/>
              </a:spcAft>
              <a:buClr>
                <a:schemeClr val="dk1"/>
              </a:buClr>
              <a:buSzPct val="100000"/>
              <a:buNone/>
            </a:pPr>
            <a:r>
              <a:t/>
            </a:r>
            <a:endParaRPr sz="1700"/>
          </a:p>
          <a:p>
            <a:pPr indent="-134164" lvl="0" marL="228589" rtl="0" algn="l">
              <a:lnSpc>
                <a:spcPct val="90000"/>
              </a:lnSpc>
              <a:spcBef>
                <a:spcPts val="1000"/>
              </a:spcBef>
              <a:spcAft>
                <a:spcPts val="0"/>
              </a:spcAft>
              <a:buClr>
                <a:schemeClr val="dk1"/>
              </a:buClr>
              <a:buSzPct val="100000"/>
              <a:buNone/>
            </a:pPr>
            <a:r>
              <a:t/>
            </a:r>
            <a:endParaRPr sz="1700"/>
          </a:p>
          <a:p>
            <a:pPr indent="-134164" lvl="0" marL="228589" rtl="0" algn="l">
              <a:lnSpc>
                <a:spcPct val="90000"/>
              </a:lnSpc>
              <a:spcBef>
                <a:spcPts val="1000"/>
              </a:spcBef>
              <a:spcAft>
                <a:spcPts val="0"/>
              </a:spcAft>
              <a:buClr>
                <a:schemeClr val="dk1"/>
              </a:buClr>
              <a:buSzPct val="100000"/>
              <a:buNone/>
            </a:pPr>
            <a:r>
              <a:t/>
            </a:r>
            <a:endParaRPr sz="1700"/>
          </a:p>
          <a:p>
            <a:pPr indent="-134164" lvl="0" marL="228589" rtl="0" algn="l">
              <a:lnSpc>
                <a:spcPct val="90000"/>
              </a:lnSpc>
              <a:spcBef>
                <a:spcPts val="1000"/>
              </a:spcBef>
              <a:spcAft>
                <a:spcPts val="0"/>
              </a:spcAft>
              <a:buClr>
                <a:schemeClr val="dk1"/>
              </a:buClr>
              <a:buSzPct val="100000"/>
              <a:buNone/>
            </a:pPr>
            <a:r>
              <a:t/>
            </a:r>
            <a:endParaRPr b="0" sz="1700"/>
          </a:p>
        </p:txBody>
      </p:sp>
      <p:sp>
        <p:nvSpPr>
          <p:cNvPr id="116" name="Google Shape;116;p4"/>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sp>
        <p:nvSpPr>
          <p:cNvPr id="117" name="Google Shape;117;p4"/>
          <p:cNvSpPr txBox="1"/>
          <p:nvPr/>
        </p:nvSpPr>
        <p:spPr>
          <a:xfrm rot="-1022297">
            <a:off x="453965" y="482773"/>
            <a:ext cx="2025089"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4800" u="none" cap="none" strike="noStrike">
                <a:solidFill>
                  <a:schemeClr val="dk1"/>
                </a:solidFill>
                <a:latin typeface="Quicksand"/>
                <a:ea typeface="Quicksand"/>
                <a:cs typeface="Quicksand"/>
                <a:sym typeface="Quicksand"/>
              </a:rPr>
              <a:t>What!</a:t>
            </a:r>
            <a:endParaRPr/>
          </a:p>
        </p:txBody>
      </p:sp>
      <p:pic>
        <p:nvPicPr>
          <p:cNvPr id="118" name="Google Shape;118;p4"/>
          <p:cNvPicPr preferRelativeResize="0"/>
          <p:nvPr/>
        </p:nvPicPr>
        <p:blipFill rotWithShape="1">
          <a:blip r:embed="rId3">
            <a:alphaModFix/>
          </a:blip>
          <a:srcRect b="0" l="0" r="0" t="0"/>
          <a:stretch/>
        </p:blipFill>
        <p:spPr>
          <a:xfrm>
            <a:off x="7725746" y="3077115"/>
            <a:ext cx="4100254" cy="2911211"/>
          </a:xfrm>
          <a:prstGeom prst="rect">
            <a:avLst/>
          </a:prstGeom>
          <a:noFill/>
          <a:ln>
            <a:noFill/>
          </a:ln>
        </p:spPr>
      </p:pic>
      <p:sp>
        <p:nvSpPr>
          <p:cNvPr id="119" name="Google Shape;119;p4"/>
          <p:cNvSpPr txBox="1"/>
          <p:nvPr/>
        </p:nvSpPr>
        <p:spPr>
          <a:xfrm>
            <a:off x="591264" y="2898612"/>
            <a:ext cx="6097554"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600" u="none" cap="none" strike="noStrike">
                <a:solidFill>
                  <a:schemeClr val="dk1"/>
                </a:solidFill>
                <a:latin typeface="Quicksand"/>
                <a:ea typeface="Quicksand"/>
                <a:cs typeface="Quicksand"/>
                <a:sym typeface="Quicksand"/>
              </a:rPr>
              <a:t>Course Audience: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5"/>
          <p:cNvSpPr/>
          <p:nvPr/>
        </p:nvSpPr>
        <p:spPr>
          <a:xfrm>
            <a:off x="1559193" y="4109151"/>
            <a:ext cx="566192" cy="566192"/>
          </a:xfrm>
          <a:prstGeom prst="ellipse">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26" name="Google Shape;126;p5"/>
          <p:cNvSpPr/>
          <p:nvPr/>
        </p:nvSpPr>
        <p:spPr>
          <a:xfrm rot="-5400002">
            <a:off x="2844279" y="2200751"/>
            <a:ext cx="874800" cy="1900800"/>
          </a:xfrm>
          <a:prstGeom prst="round2SameRect">
            <a:avLst>
              <a:gd fmla="val 50000" name="adj1"/>
              <a:gd fmla="val 0" name="adj2"/>
            </a:avLst>
          </a:prstGeom>
          <a:solidFill>
            <a:srgbClr val="FFC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27" name="Google Shape;127;p5"/>
          <p:cNvSpPr/>
          <p:nvPr/>
        </p:nvSpPr>
        <p:spPr>
          <a:xfrm>
            <a:off x="8969318" y="2277327"/>
            <a:ext cx="2240049" cy="1745697"/>
          </a:xfrm>
          <a:prstGeom prst="rightArrow">
            <a:avLst>
              <a:gd fmla="val 50000" name="adj1"/>
              <a:gd fmla="val 49531" name="adj2"/>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28" name="Google Shape;128;p5"/>
          <p:cNvSpPr/>
          <p:nvPr/>
        </p:nvSpPr>
        <p:spPr>
          <a:xfrm>
            <a:off x="7389783" y="2713751"/>
            <a:ext cx="1579534" cy="872849"/>
          </a:xfrm>
          <a:prstGeom prst="rect">
            <a:avLst/>
          </a:prstGeom>
          <a:solidFill>
            <a:srgbClr val="E5007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29" name="Google Shape;129;p5"/>
          <p:cNvSpPr/>
          <p:nvPr/>
        </p:nvSpPr>
        <p:spPr>
          <a:xfrm>
            <a:off x="5810250" y="2713751"/>
            <a:ext cx="1579534" cy="872849"/>
          </a:xfrm>
          <a:prstGeom prst="rect">
            <a:avLst/>
          </a:prstGeom>
          <a:solidFill>
            <a:srgbClr val="92D0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30" name="Google Shape;130;p5"/>
          <p:cNvSpPr/>
          <p:nvPr/>
        </p:nvSpPr>
        <p:spPr>
          <a:xfrm>
            <a:off x="4230716" y="2713751"/>
            <a:ext cx="1579534" cy="872849"/>
          </a:xfrm>
          <a:prstGeom prst="rect">
            <a:avLst/>
          </a:prstGeom>
          <a:solidFill>
            <a:srgbClr val="0170C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31" name="Google Shape;131;p5"/>
          <p:cNvSpPr/>
          <p:nvPr/>
        </p:nvSpPr>
        <p:spPr>
          <a:xfrm>
            <a:off x="4747663" y="4096151"/>
            <a:ext cx="566192" cy="566192"/>
          </a:xfrm>
          <a:prstGeom prst="ellipse">
            <a:avLst/>
          </a:prstGeom>
          <a:solidFill>
            <a:srgbClr val="0170C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32" name="Google Shape;132;p5"/>
          <p:cNvSpPr/>
          <p:nvPr/>
        </p:nvSpPr>
        <p:spPr>
          <a:xfrm>
            <a:off x="3175051" y="4096151"/>
            <a:ext cx="566192" cy="566192"/>
          </a:xfrm>
          <a:prstGeom prst="ellipse">
            <a:avLst/>
          </a:prstGeom>
          <a:solidFill>
            <a:srgbClr val="FFC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33" name="Google Shape;133;p5"/>
          <p:cNvSpPr/>
          <p:nvPr/>
        </p:nvSpPr>
        <p:spPr>
          <a:xfrm>
            <a:off x="7892887" y="4096151"/>
            <a:ext cx="566192" cy="566192"/>
          </a:xfrm>
          <a:prstGeom prst="ellipse">
            <a:avLst/>
          </a:prstGeom>
          <a:solidFill>
            <a:srgbClr val="E5007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34" name="Google Shape;134;p5"/>
          <p:cNvSpPr/>
          <p:nvPr/>
        </p:nvSpPr>
        <p:spPr>
          <a:xfrm>
            <a:off x="9465498" y="4096151"/>
            <a:ext cx="566192" cy="566192"/>
          </a:xfrm>
          <a:prstGeom prst="ellipse">
            <a:avLst/>
          </a:prstGeom>
          <a:solidFill>
            <a:srgbClr val="17161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35" name="Google Shape;135;p5"/>
          <p:cNvSpPr/>
          <p:nvPr/>
        </p:nvSpPr>
        <p:spPr>
          <a:xfrm>
            <a:off x="6320275" y="4096151"/>
            <a:ext cx="566192" cy="566192"/>
          </a:xfrm>
          <a:prstGeom prst="ellipse">
            <a:avLst/>
          </a:prstGeom>
          <a:solidFill>
            <a:srgbClr val="92D0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36" name="Google Shape;136;p5"/>
          <p:cNvSpPr txBox="1"/>
          <p:nvPr/>
        </p:nvSpPr>
        <p:spPr>
          <a:xfrm>
            <a:off x="3007364" y="4677599"/>
            <a:ext cx="1438276" cy="127727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3F3F3F"/>
              </a:buClr>
              <a:buSzPts val="1100"/>
              <a:buFont typeface="Quicksand"/>
              <a:buNone/>
            </a:pPr>
            <a:r>
              <a:rPr b="0" i="0" lang="en-US" sz="1100" u="none" cap="none" strike="noStrike">
                <a:solidFill>
                  <a:srgbClr val="3F3F3F"/>
                </a:solidFill>
                <a:latin typeface="Quicksand"/>
                <a:ea typeface="Quicksand"/>
                <a:cs typeface="Quicksand"/>
                <a:sym typeface="Quicksand"/>
              </a:rPr>
              <a:t>1. Find existing resources</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Calibri"/>
              <a:buNone/>
            </a:pPr>
            <a:r>
              <a:t/>
            </a:r>
            <a:endParaRPr b="0" i="0" sz="1100" u="none" cap="none" strike="noStrike">
              <a:solidFill>
                <a:srgbClr val="3F3F3F"/>
              </a:solidFill>
              <a:latin typeface="Quicksand"/>
              <a:ea typeface="Quicksand"/>
              <a:cs typeface="Quicksand"/>
              <a:sym typeface="Quicksand"/>
            </a:endParaRPr>
          </a:p>
          <a:p>
            <a:pPr indent="0" lvl="0" marL="0" marR="0" rtl="0" algn="l">
              <a:lnSpc>
                <a:spcPct val="100000"/>
              </a:lnSpc>
              <a:spcBef>
                <a:spcPts val="0"/>
              </a:spcBef>
              <a:spcAft>
                <a:spcPts val="0"/>
              </a:spcAft>
              <a:buClr>
                <a:srgbClr val="3F3F3F"/>
              </a:buClr>
              <a:buSzPts val="1100"/>
              <a:buFont typeface="Quicksand"/>
              <a:buNone/>
            </a:pPr>
            <a:r>
              <a:rPr b="0" i="0" lang="en-US" sz="1100" u="none" cap="none" strike="noStrike">
                <a:solidFill>
                  <a:srgbClr val="3F3F3F"/>
                </a:solidFill>
                <a:latin typeface="Quicksand"/>
                <a:ea typeface="Quicksand"/>
                <a:cs typeface="Quicksand"/>
                <a:sym typeface="Quicksand"/>
              </a:rPr>
              <a:t>2. Identify potential for reuse</a:t>
            </a:r>
            <a:endParaRPr b="0" i="0" sz="1600" u="none" cap="none" strike="noStrike">
              <a:solidFill>
                <a:schemeClr val="dk1"/>
              </a:solidFill>
              <a:latin typeface="Quicksand"/>
              <a:ea typeface="Quicksand"/>
              <a:cs typeface="Quicksand"/>
              <a:sym typeface="Quicksand"/>
            </a:endParaRPr>
          </a:p>
          <a:p>
            <a:pPr indent="-171450" lvl="0" marL="171450" marR="0" rtl="0" algn="l">
              <a:lnSpc>
                <a:spcPct val="100000"/>
              </a:lnSpc>
              <a:spcBef>
                <a:spcPts val="0"/>
              </a:spcBef>
              <a:spcAft>
                <a:spcPts val="0"/>
              </a:spcAft>
              <a:buClr>
                <a:srgbClr val="3F3F3F"/>
              </a:buClr>
              <a:buSzPts val="1100"/>
              <a:buFont typeface="Quicksand"/>
              <a:buChar char="-"/>
            </a:pPr>
            <a:r>
              <a:rPr b="0" i="0" lang="en-US" sz="1100" u="none" cap="none" strike="noStrike">
                <a:solidFill>
                  <a:srgbClr val="3F3F3F"/>
                </a:solidFill>
                <a:latin typeface="Quicksand"/>
                <a:ea typeface="Quicksand"/>
                <a:cs typeface="Quicksand"/>
                <a:sym typeface="Quicksand"/>
              </a:rPr>
              <a:t>attribution</a:t>
            </a:r>
            <a:endParaRPr b="0" i="0" sz="1600" u="none" cap="none" strike="noStrike">
              <a:solidFill>
                <a:schemeClr val="dk1"/>
              </a:solidFill>
              <a:latin typeface="Quicksand"/>
              <a:ea typeface="Quicksand"/>
              <a:cs typeface="Quicksand"/>
              <a:sym typeface="Quicksand"/>
            </a:endParaRPr>
          </a:p>
          <a:p>
            <a:pPr indent="-171450" lvl="0" marL="171450" marR="0" rtl="0" algn="l">
              <a:lnSpc>
                <a:spcPct val="100000"/>
              </a:lnSpc>
              <a:spcBef>
                <a:spcPts val="0"/>
              </a:spcBef>
              <a:spcAft>
                <a:spcPts val="0"/>
              </a:spcAft>
              <a:buClr>
                <a:srgbClr val="3F3F3F"/>
              </a:buClr>
              <a:buSzPts val="1100"/>
              <a:buFont typeface="Quicksand"/>
              <a:buChar char="-"/>
            </a:pPr>
            <a:r>
              <a:rPr b="0" i="0" lang="en-US" sz="1100" u="none" cap="none" strike="noStrike">
                <a:solidFill>
                  <a:srgbClr val="3F3F3F"/>
                </a:solidFill>
                <a:latin typeface="Quicksand"/>
                <a:ea typeface="Quicksand"/>
                <a:cs typeface="Quicksand"/>
                <a:sym typeface="Quicksand"/>
              </a:rPr>
              <a:t>tools &amp; formats</a:t>
            </a:r>
            <a:endParaRPr b="0" i="0" sz="1100" u="none" cap="none" strike="noStrike">
              <a:solidFill>
                <a:srgbClr val="3F3F3F"/>
              </a:solidFill>
              <a:latin typeface="Quicksand"/>
              <a:ea typeface="Quicksand"/>
              <a:cs typeface="Quicksand"/>
              <a:sym typeface="Quicksand"/>
            </a:endParaRPr>
          </a:p>
        </p:txBody>
      </p:sp>
      <p:sp>
        <p:nvSpPr>
          <p:cNvPr id="137" name="Google Shape;137;p5"/>
          <p:cNvSpPr txBox="1"/>
          <p:nvPr/>
        </p:nvSpPr>
        <p:spPr>
          <a:xfrm>
            <a:off x="4579976" y="4677599"/>
            <a:ext cx="1438276" cy="167738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1. Define syllabus and structure</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 facilitation materials</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 granularity</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Calibri"/>
              <a:buNone/>
            </a:pPr>
            <a:r>
              <a:t/>
            </a:r>
            <a:endParaRPr b="0" i="0" sz="11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2. Decide on license</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Calibri"/>
              <a:buNone/>
            </a:pPr>
            <a:r>
              <a:t/>
            </a:r>
            <a:endParaRPr b="0" i="0" sz="1100" u="none" cap="none" strike="noStrike">
              <a:solidFill>
                <a:srgbClr val="3F3F3F"/>
              </a:solidFill>
              <a:latin typeface="Quicksand"/>
              <a:ea typeface="Quicksand"/>
              <a:cs typeface="Quicksand"/>
              <a:sym typeface="Quicksand"/>
            </a:endParaRPr>
          </a:p>
        </p:txBody>
      </p:sp>
      <p:sp>
        <p:nvSpPr>
          <p:cNvPr id="138" name="Google Shape;138;p5"/>
          <p:cNvSpPr txBox="1"/>
          <p:nvPr/>
        </p:nvSpPr>
        <p:spPr>
          <a:xfrm>
            <a:off x="6152588" y="4677599"/>
            <a:ext cx="1438276" cy="132343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1. Develop content</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 compatibility</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Calibri"/>
              <a:buNone/>
            </a:pPr>
            <a:r>
              <a:t/>
            </a:r>
            <a:endParaRPr b="0" i="0" sz="11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2. Define metadata</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Calibri"/>
              <a:buNone/>
            </a:pPr>
            <a:r>
              <a:t/>
            </a:r>
            <a:endParaRPr b="0" i="0" sz="11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3. Internal QA check</a:t>
            </a:r>
            <a:endParaRPr b="0" i="0" sz="1100" u="none" cap="none" strike="noStrike">
              <a:solidFill>
                <a:schemeClr val="dk1"/>
              </a:solidFill>
              <a:latin typeface="Quicksand"/>
              <a:ea typeface="Quicksand"/>
              <a:cs typeface="Quicksand"/>
              <a:sym typeface="Quicksand"/>
            </a:endParaRPr>
          </a:p>
        </p:txBody>
      </p:sp>
      <p:sp>
        <p:nvSpPr>
          <p:cNvPr id="139" name="Google Shape;139;p5"/>
          <p:cNvSpPr txBox="1"/>
          <p:nvPr/>
        </p:nvSpPr>
        <p:spPr>
          <a:xfrm>
            <a:off x="7551331" y="4677599"/>
            <a:ext cx="1996147" cy="144655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1. Release to public</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 for learners &amp; instructors</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Calibri"/>
              <a:buNone/>
            </a:pPr>
            <a:r>
              <a:t/>
            </a:r>
            <a:endParaRPr b="0" i="0" sz="11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2. Ensure accessibility</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 define attribution</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Calibri"/>
              <a:buNone/>
            </a:pPr>
            <a:r>
              <a:t/>
            </a:r>
            <a:endParaRPr b="0" i="0" sz="11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3. Enable feedback gathering</a:t>
            </a:r>
            <a:endParaRPr b="0" i="0" sz="1100" u="none" cap="none" strike="noStrike">
              <a:solidFill>
                <a:schemeClr val="dk1"/>
              </a:solidFill>
              <a:latin typeface="Quicksand"/>
              <a:ea typeface="Quicksand"/>
              <a:cs typeface="Quicksand"/>
              <a:sym typeface="Quicksand"/>
            </a:endParaRPr>
          </a:p>
        </p:txBody>
      </p:sp>
      <p:sp>
        <p:nvSpPr>
          <p:cNvPr id="140" name="Google Shape;140;p5"/>
          <p:cNvSpPr txBox="1"/>
          <p:nvPr/>
        </p:nvSpPr>
        <p:spPr>
          <a:xfrm>
            <a:off x="9456306" y="4677599"/>
            <a:ext cx="1909263" cy="144655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1. Final QA check</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Calibri"/>
              <a:buNone/>
            </a:pPr>
            <a:r>
              <a:t/>
            </a:r>
            <a:endParaRPr b="0" i="0" sz="11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2. Add to training catalogue</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Calibri"/>
              <a:buNone/>
            </a:pPr>
            <a:r>
              <a:t/>
            </a:r>
            <a:endParaRPr b="0" i="0" sz="11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Quicksand"/>
              <a:buNone/>
            </a:pPr>
            <a:r>
              <a:rPr b="0" i="0" lang="en-US" sz="1100" u="none" cap="none" strike="noStrike">
                <a:solidFill>
                  <a:schemeClr val="dk1"/>
                </a:solidFill>
                <a:latin typeface="Quicksand"/>
                <a:ea typeface="Quicksand"/>
                <a:cs typeface="Quicksand"/>
                <a:sym typeface="Quicksand"/>
              </a:rPr>
              <a:t>3. Use gathered feedback for continuous improvement</a:t>
            </a:r>
            <a:endParaRPr b="0" i="0" sz="1100" u="none" cap="none" strike="noStrike">
              <a:solidFill>
                <a:schemeClr val="dk1"/>
              </a:solidFill>
              <a:latin typeface="Quicksand"/>
              <a:ea typeface="Quicksand"/>
              <a:cs typeface="Quicksand"/>
              <a:sym typeface="Quicksand"/>
            </a:endParaRPr>
          </a:p>
        </p:txBody>
      </p:sp>
      <p:grpSp>
        <p:nvGrpSpPr>
          <p:cNvPr id="141" name="Google Shape;141;p5"/>
          <p:cNvGrpSpPr/>
          <p:nvPr/>
        </p:nvGrpSpPr>
        <p:grpSpPr>
          <a:xfrm>
            <a:off x="2311672" y="1635090"/>
            <a:ext cx="7329906" cy="676176"/>
            <a:chOff x="3872378" y="1401441"/>
            <a:chExt cx="4392488" cy="676176"/>
          </a:xfrm>
        </p:grpSpPr>
        <p:sp>
          <p:nvSpPr>
            <p:cNvPr id="142" name="Google Shape;142;p5"/>
            <p:cNvSpPr txBox="1"/>
            <p:nvPr/>
          </p:nvSpPr>
          <p:spPr>
            <a:xfrm>
              <a:off x="3872378" y="1800618"/>
              <a:ext cx="4392488"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3F3F3F"/>
                </a:buClr>
                <a:buSzPts val="1200"/>
                <a:buFont typeface="Quicksand"/>
                <a:buNone/>
              </a:pPr>
              <a:r>
                <a:rPr b="0" i="0" lang="en-US" sz="1200" u="none" cap="none" strike="noStrike">
                  <a:solidFill>
                    <a:srgbClr val="3F3F3F"/>
                  </a:solidFill>
                  <a:latin typeface="Quicksand"/>
                  <a:ea typeface="Quicksand"/>
                  <a:cs typeface="Quicksand"/>
                  <a:sym typeface="Quicksand"/>
                </a:rPr>
                <a:t>focusing on both learners and peer instructors</a:t>
              </a:r>
              <a:endParaRPr b="0" i="0" sz="1800" u="none" cap="none" strike="noStrike">
                <a:solidFill>
                  <a:schemeClr val="dk1"/>
                </a:solidFill>
                <a:latin typeface="Quicksand"/>
                <a:ea typeface="Quicksand"/>
                <a:cs typeface="Quicksand"/>
                <a:sym typeface="Quicksand"/>
              </a:endParaRPr>
            </a:p>
          </p:txBody>
        </p:sp>
        <p:sp>
          <p:nvSpPr>
            <p:cNvPr id="143" name="Google Shape;143;p5"/>
            <p:cNvSpPr txBox="1"/>
            <p:nvPr/>
          </p:nvSpPr>
          <p:spPr>
            <a:xfrm>
              <a:off x="3872378" y="1401441"/>
              <a:ext cx="4392488" cy="399176"/>
            </a:xfrm>
            <a:prstGeom prst="rect">
              <a:avLst/>
            </a:prstGeom>
            <a:noFill/>
            <a:ln>
              <a:noFill/>
            </a:ln>
          </p:spPr>
          <p:txBody>
            <a:bodyPr anchorCtr="0" anchor="ctr" bIns="45700" lIns="91425" spcFirstLastPara="1" rIns="91425" wrap="square" tIns="45700">
              <a:noAutofit/>
            </a:bodyPr>
            <a:lstStyle/>
            <a:p>
              <a:pPr indent="0" lvl="0" marL="0" marR="0" rtl="0" algn="ctr">
                <a:lnSpc>
                  <a:spcPct val="110000"/>
                </a:lnSpc>
                <a:spcBef>
                  <a:spcPts val="0"/>
                </a:spcBef>
                <a:spcAft>
                  <a:spcPts val="0"/>
                </a:spcAft>
                <a:buClr>
                  <a:srgbClr val="92D050"/>
                </a:buClr>
                <a:buSzPts val="1800"/>
                <a:buFont typeface="Arial"/>
                <a:buNone/>
              </a:pPr>
              <a:r>
                <a:rPr b="1" i="0" lang="en-US" sz="1800" u="none" cap="none" strike="noStrike">
                  <a:solidFill>
                    <a:srgbClr val="92D050"/>
                  </a:solidFill>
                  <a:latin typeface="Quicksand"/>
                  <a:ea typeface="Quicksand"/>
                  <a:cs typeface="Quicksand"/>
                  <a:sym typeface="Quicksand"/>
                </a:rPr>
                <a:t>Backward Instructional Design Empowered with FAIR principles</a:t>
              </a:r>
              <a:endParaRPr b="0" i="0" sz="3200" u="none" cap="none" strike="noStrike">
                <a:solidFill>
                  <a:schemeClr val="dk1"/>
                </a:solidFill>
                <a:latin typeface="Quicksand"/>
                <a:ea typeface="Quicksand"/>
                <a:cs typeface="Quicksand"/>
                <a:sym typeface="Quicksand"/>
              </a:endParaRPr>
            </a:p>
          </p:txBody>
        </p:sp>
      </p:grpSp>
      <p:sp>
        <p:nvSpPr>
          <p:cNvPr id="144" name="Google Shape;144;p5"/>
          <p:cNvSpPr/>
          <p:nvPr/>
        </p:nvSpPr>
        <p:spPr>
          <a:xfrm flipH="1" rot="5400000">
            <a:off x="10591938" y="3202198"/>
            <a:ext cx="1288584" cy="1380829"/>
          </a:xfrm>
          <a:custGeom>
            <a:rect b="b" l="l" r="r" t="t"/>
            <a:pathLst>
              <a:path extrusionOk="0" h="1380829" w="1440111">
                <a:moveTo>
                  <a:pt x="1440111" y="138902"/>
                </a:moveTo>
                <a:lnTo>
                  <a:pt x="1241357" y="0"/>
                </a:lnTo>
                <a:lnTo>
                  <a:pt x="1241357" y="84353"/>
                </a:lnTo>
                <a:lnTo>
                  <a:pt x="783117" y="84353"/>
                </a:lnTo>
                <a:cubicBezTo>
                  <a:pt x="359541" y="84353"/>
                  <a:pt x="14508" y="420645"/>
                  <a:pt x="1347" y="840829"/>
                </a:cubicBezTo>
                <a:lnTo>
                  <a:pt x="0" y="840829"/>
                </a:lnTo>
                <a:lnTo>
                  <a:pt x="0" y="1380829"/>
                </a:lnTo>
                <a:lnTo>
                  <a:pt x="108001" y="1380829"/>
                </a:lnTo>
                <a:lnTo>
                  <a:pt x="108001" y="868680"/>
                </a:lnTo>
                <a:lnTo>
                  <a:pt x="109100" y="868680"/>
                </a:lnTo>
                <a:lnTo>
                  <a:pt x="109100" y="867468"/>
                </a:lnTo>
                <a:cubicBezTo>
                  <a:pt x="109100" y="495219"/>
                  <a:pt x="410868" y="193451"/>
                  <a:pt x="783117" y="193451"/>
                </a:cubicBezTo>
                <a:lnTo>
                  <a:pt x="1241357" y="193451"/>
                </a:lnTo>
                <a:lnTo>
                  <a:pt x="1241357" y="277804"/>
                </a:lnTo>
                <a:close/>
              </a:path>
            </a:pathLst>
          </a:cu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45" name="Google Shape;145;p5"/>
          <p:cNvSpPr/>
          <p:nvPr/>
        </p:nvSpPr>
        <p:spPr>
          <a:xfrm flipH="1" rot="-5400002">
            <a:off x="502559" y="1677425"/>
            <a:ext cx="1288583" cy="1908374"/>
          </a:xfrm>
          <a:custGeom>
            <a:rect b="b" l="l" r="r" t="t"/>
            <a:pathLst>
              <a:path extrusionOk="0" h="1908374" w="1440110">
                <a:moveTo>
                  <a:pt x="0" y="856459"/>
                </a:moveTo>
                <a:lnTo>
                  <a:pt x="0" y="1908374"/>
                </a:lnTo>
                <a:lnTo>
                  <a:pt x="108001" y="1908374"/>
                </a:lnTo>
                <a:lnTo>
                  <a:pt x="108001" y="868680"/>
                </a:lnTo>
                <a:lnTo>
                  <a:pt x="109099" y="868680"/>
                </a:lnTo>
                <a:lnTo>
                  <a:pt x="109099" y="867468"/>
                </a:lnTo>
                <a:cubicBezTo>
                  <a:pt x="109099" y="495219"/>
                  <a:pt x="410867" y="193451"/>
                  <a:pt x="783116" y="193451"/>
                </a:cubicBezTo>
                <a:lnTo>
                  <a:pt x="1241356" y="193451"/>
                </a:lnTo>
                <a:lnTo>
                  <a:pt x="1241356" y="277804"/>
                </a:lnTo>
                <a:lnTo>
                  <a:pt x="1440110" y="138902"/>
                </a:lnTo>
                <a:lnTo>
                  <a:pt x="1241356" y="0"/>
                </a:lnTo>
                <a:lnTo>
                  <a:pt x="1241356" y="84353"/>
                </a:lnTo>
                <a:lnTo>
                  <a:pt x="783116" y="84353"/>
                </a:lnTo>
                <a:cubicBezTo>
                  <a:pt x="354292" y="84353"/>
                  <a:pt x="5970" y="429028"/>
                  <a:pt x="557" y="856459"/>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70C0"/>
              </a:solidFill>
              <a:latin typeface="Calibri"/>
              <a:ea typeface="Calibri"/>
              <a:cs typeface="Calibri"/>
              <a:sym typeface="Calibri"/>
            </a:endParaRPr>
          </a:p>
        </p:txBody>
      </p:sp>
      <p:sp>
        <p:nvSpPr>
          <p:cNvPr id="146" name="Google Shape;146;p5"/>
          <p:cNvSpPr/>
          <p:nvPr/>
        </p:nvSpPr>
        <p:spPr>
          <a:xfrm flipH="1">
            <a:off x="9903068" y="1905560"/>
            <a:ext cx="1938914" cy="1112590"/>
          </a:xfrm>
          <a:custGeom>
            <a:rect b="b" l="l" r="r" t="t"/>
            <a:pathLst>
              <a:path extrusionOk="0" h="1243421" w="1938914">
                <a:moveTo>
                  <a:pt x="1740160" y="0"/>
                </a:moveTo>
                <a:lnTo>
                  <a:pt x="1740160" y="84353"/>
                </a:lnTo>
                <a:lnTo>
                  <a:pt x="783115" y="84353"/>
                </a:lnTo>
                <a:cubicBezTo>
                  <a:pt x="361590" y="84353"/>
                  <a:pt x="17849" y="417396"/>
                  <a:pt x="1653" y="834742"/>
                </a:cubicBezTo>
                <a:lnTo>
                  <a:pt x="1" y="834742"/>
                </a:lnTo>
                <a:lnTo>
                  <a:pt x="1" y="867448"/>
                </a:lnTo>
                <a:lnTo>
                  <a:pt x="0" y="867468"/>
                </a:lnTo>
                <a:lnTo>
                  <a:pt x="0" y="868680"/>
                </a:lnTo>
                <a:lnTo>
                  <a:pt x="1" y="868680"/>
                </a:lnTo>
                <a:lnTo>
                  <a:pt x="1" y="1243421"/>
                </a:lnTo>
                <a:lnTo>
                  <a:pt x="108001" y="1243421"/>
                </a:lnTo>
                <a:lnTo>
                  <a:pt x="108001" y="868680"/>
                </a:lnTo>
                <a:lnTo>
                  <a:pt x="109098" y="868680"/>
                </a:lnTo>
                <a:lnTo>
                  <a:pt x="109098" y="867468"/>
                </a:lnTo>
                <a:cubicBezTo>
                  <a:pt x="109098" y="495219"/>
                  <a:pt x="410866" y="193451"/>
                  <a:pt x="783115" y="193451"/>
                </a:cubicBezTo>
                <a:lnTo>
                  <a:pt x="1740160" y="193451"/>
                </a:lnTo>
                <a:lnTo>
                  <a:pt x="1740160" y="277804"/>
                </a:lnTo>
                <a:lnTo>
                  <a:pt x="1938914" y="138902"/>
                </a:lnTo>
                <a:close/>
              </a:path>
            </a:pathLst>
          </a:cu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47" name="Google Shape;147;p5"/>
          <p:cNvSpPr/>
          <p:nvPr/>
        </p:nvSpPr>
        <p:spPr>
          <a:xfrm flipH="1" rot="10800000">
            <a:off x="278949" y="3404809"/>
            <a:ext cx="1187561" cy="1112590"/>
          </a:xfrm>
          <a:custGeom>
            <a:rect b="b" l="l" r="r" t="t"/>
            <a:pathLst>
              <a:path extrusionOk="0" h="1243421" w="1187561">
                <a:moveTo>
                  <a:pt x="1" y="1243421"/>
                </a:moveTo>
                <a:lnTo>
                  <a:pt x="108001" y="1243421"/>
                </a:lnTo>
                <a:lnTo>
                  <a:pt x="108001" y="868680"/>
                </a:lnTo>
                <a:lnTo>
                  <a:pt x="109098" y="868680"/>
                </a:lnTo>
                <a:lnTo>
                  <a:pt x="109098" y="867468"/>
                </a:lnTo>
                <a:cubicBezTo>
                  <a:pt x="109098" y="495219"/>
                  <a:pt x="410866" y="193451"/>
                  <a:pt x="783115" y="193451"/>
                </a:cubicBezTo>
                <a:lnTo>
                  <a:pt x="988807" y="193451"/>
                </a:lnTo>
                <a:lnTo>
                  <a:pt x="988807" y="277804"/>
                </a:lnTo>
                <a:lnTo>
                  <a:pt x="1187561" y="138902"/>
                </a:lnTo>
                <a:lnTo>
                  <a:pt x="988807" y="0"/>
                </a:lnTo>
                <a:lnTo>
                  <a:pt x="988807" y="84353"/>
                </a:lnTo>
                <a:lnTo>
                  <a:pt x="783115" y="84353"/>
                </a:lnTo>
                <a:cubicBezTo>
                  <a:pt x="361590" y="84353"/>
                  <a:pt x="17849" y="417396"/>
                  <a:pt x="1653" y="834742"/>
                </a:cubicBezTo>
                <a:lnTo>
                  <a:pt x="1" y="834742"/>
                </a:lnTo>
                <a:lnTo>
                  <a:pt x="1" y="867458"/>
                </a:lnTo>
                <a:lnTo>
                  <a:pt x="0" y="867468"/>
                </a:lnTo>
                <a:lnTo>
                  <a:pt x="0" y="868680"/>
                </a:lnTo>
                <a:lnTo>
                  <a:pt x="1" y="868680"/>
                </a:lnTo>
                <a:close/>
              </a:path>
            </a:pathLst>
          </a:cu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cxnSp>
        <p:nvCxnSpPr>
          <p:cNvPr id="148" name="Google Shape;148;p5"/>
          <p:cNvCxnSpPr/>
          <p:nvPr/>
        </p:nvCxnSpPr>
        <p:spPr>
          <a:xfrm>
            <a:off x="3458147" y="3663661"/>
            <a:ext cx="0" cy="427219"/>
          </a:xfrm>
          <a:prstGeom prst="straightConnector1">
            <a:avLst/>
          </a:prstGeom>
          <a:noFill/>
          <a:ln cap="flat" cmpd="sng" w="25400">
            <a:solidFill>
              <a:srgbClr val="FFC000"/>
            </a:solidFill>
            <a:prstDash val="dot"/>
            <a:miter lim="800000"/>
            <a:headEnd len="med" w="med" type="triangle"/>
            <a:tailEnd len="sm" w="sm" type="none"/>
          </a:ln>
        </p:spPr>
      </p:cxnSp>
      <p:cxnSp>
        <p:nvCxnSpPr>
          <p:cNvPr id="149" name="Google Shape;149;p5"/>
          <p:cNvCxnSpPr/>
          <p:nvPr/>
        </p:nvCxnSpPr>
        <p:spPr>
          <a:xfrm>
            <a:off x="5030759" y="3663661"/>
            <a:ext cx="0" cy="427219"/>
          </a:xfrm>
          <a:prstGeom prst="straightConnector1">
            <a:avLst/>
          </a:prstGeom>
          <a:noFill/>
          <a:ln cap="flat" cmpd="sng" w="25400">
            <a:solidFill>
              <a:srgbClr val="0170C1"/>
            </a:solidFill>
            <a:prstDash val="dot"/>
            <a:miter lim="800000"/>
            <a:headEnd len="med" w="med" type="triangle"/>
            <a:tailEnd len="sm" w="sm" type="none"/>
          </a:ln>
        </p:spPr>
      </p:cxnSp>
      <p:cxnSp>
        <p:nvCxnSpPr>
          <p:cNvPr id="150" name="Google Shape;150;p5"/>
          <p:cNvCxnSpPr/>
          <p:nvPr/>
        </p:nvCxnSpPr>
        <p:spPr>
          <a:xfrm>
            <a:off x="6603371" y="3663661"/>
            <a:ext cx="0" cy="427219"/>
          </a:xfrm>
          <a:prstGeom prst="straightConnector1">
            <a:avLst/>
          </a:prstGeom>
          <a:noFill/>
          <a:ln cap="flat" cmpd="sng" w="25400">
            <a:solidFill>
              <a:srgbClr val="92D050"/>
            </a:solidFill>
            <a:prstDash val="dot"/>
            <a:miter lim="800000"/>
            <a:headEnd len="med" w="med" type="triangle"/>
            <a:tailEnd len="sm" w="sm" type="none"/>
          </a:ln>
        </p:spPr>
      </p:cxnSp>
      <p:cxnSp>
        <p:nvCxnSpPr>
          <p:cNvPr id="151" name="Google Shape;151;p5"/>
          <p:cNvCxnSpPr/>
          <p:nvPr/>
        </p:nvCxnSpPr>
        <p:spPr>
          <a:xfrm>
            <a:off x="8175983" y="3663661"/>
            <a:ext cx="0" cy="427219"/>
          </a:xfrm>
          <a:prstGeom prst="straightConnector1">
            <a:avLst/>
          </a:prstGeom>
          <a:noFill/>
          <a:ln cap="flat" cmpd="sng" w="25400">
            <a:solidFill>
              <a:srgbClr val="D8D8D8"/>
            </a:solidFill>
            <a:prstDash val="dot"/>
            <a:miter lim="800000"/>
            <a:headEnd len="med" w="med" type="triangle"/>
            <a:tailEnd len="sm" w="sm" type="none"/>
          </a:ln>
        </p:spPr>
      </p:cxnSp>
      <p:cxnSp>
        <p:nvCxnSpPr>
          <p:cNvPr id="152" name="Google Shape;152;p5"/>
          <p:cNvCxnSpPr/>
          <p:nvPr/>
        </p:nvCxnSpPr>
        <p:spPr>
          <a:xfrm>
            <a:off x="9748594" y="3663661"/>
            <a:ext cx="0" cy="427219"/>
          </a:xfrm>
          <a:prstGeom prst="straightConnector1">
            <a:avLst/>
          </a:prstGeom>
          <a:noFill/>
          <a:ln cap="flat" cmpd="sng" w="25400">
            <a:solidFill>
              <a:srgbClr val="D8D8D8"/>
            </a:solidFill>
            <a:prstDash val="dot"/>
            <a:miter lim="800000"/>
            <a:headEnd len="med" w="med" type="triangle"/>
            <a:tailEnd len="sm" w="sm" type="none"/>
          </a:ln>
        </p:spPr>
      </p:cxnSp>
      <p:sp>
        <p:nvSpPr>
          <p:cNvPr id="153" name="Google Shape;153;p5"/>
          <p:cNvSpPr txBox="1"/>
          <p:nvPr/>
        </p:nvSpPr>
        <p:spPr>
          <a:xfrm>
            <a:off x="2851379" y="2935148"/>
            <a:ext cx="1199211" cy="4001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2000"/>
              <a:buFont typeface="Calibri"/>
              <a:buNone/>
            </a:pPr>
            <a:r>
              <a:rPr b="1" i="0" lang="en-US" sz="2000" u="none" cap="none" strike="noStrike">
                <a:solidFill>
                  <a:srgbClr val="FFFFFF"/>
                </a:solidFill>
                <a:latin typeface="Calibri"/>
                <a:ea typeface="Calibri"/>
                <a:cs typeface="Calibri"/>
                <a:sym typeface="Calibri"/>
              </a:rPr>
              <a:t>Discover</a:t>
            </a:r>
            <a:endParaRPr b="1" i="0" sz="2000" u="none" cap="none" strike="noStrike">
              <a:solidFill>
                <a:srgbClr val="FFFFFF"/>
              </a:solidFill>
              <a:latin typeface="Calibri"/>
              <a:ea typeface="Calibri"/>
              <a:cs typeface="Calibri"/>
              <a:sym typeface="Calibri"/>
            </a:endParaRPr>
          </a:p>
        </p:txBody>
      </p:sp>
      <p:sp>
        <p:nvSpPr>
          <p:cNvPr id="154" name="Google Shape;154;p5"/>
          <p:cNvSpPr txBox="1"/>
          <p:nvPr/>
        </p:nvSpPr>
        <p:spPr>
          <a:xfrm>
            <a:off x="4397093" y="2943036"/>
            <a:ext cx="1199211" cy="4001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2000"/>
              <a:buFont typeface="Calibri"/>
              <a:buNone/>
            </a:pPr>
            <a:r>
              <a:rPr b="1" i="0" lang="en-US" sz="2000" u="none" cap="none" strike="noStrike">
                <a:solidFill>
                  <a:srgbClr val="FFFFFF"/>
                </a:solidFill>
                <a:latin typeface="Calibri"/>
                <a:ea typeface="Calibri"/>
                <a:cs typeface="Calibri"/>
                <a:sym typeface="Calibri"/>
              </a:rPr>
              <a:t>Design</a:t>
            </a:r>
            <a:endParaRPr b="1" i="0" sz="2000" u="none" cap="none" strike="noStrike">
              <a:solidFill>
                <a:srgbClr val="FFFFFF"/>
              </a:solidFill>
              <a:latin typeface="Calibri"/>
              <a:ea typeface="Calibri"/>
              <a:cs typeface="Calibri"/>
              <a:sym typeface="Calibri"/>
            </a:endParaRPr>
          </a:p>
        </p:txBody>
      </p:sp>
      <p:sp>
        <p:nvSpPr>
          <p:cNvPr id="155" name="Google Shape;155;p5"/>
          <p:cNvSpPr txBox="1"/>
          <p:nvPr/>
        </p:nvSpPr>
        <p:spPr>
          <a:xfrm>
            <a:off x="5976625" y="2943036"/>
            <a:ext cx="1199211" cy="4001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2000"/>
              <a:buFont typeface="Calibri"/>
              <a:buNone/>
            </a:pPr>
            <a:r>
              <a:rPr b="1" i="0" lang="en-US" sz="2000" u="none" cap="none" strike="noStrike">
                <a:solidFill>
                  <a:srgbClr val="FFFFFF"/>
                </a:solidFill>
                <a:latin typeface="Calibri"/>
                <a:ea typeface="Calibri"/>
                <a:cs typeface="Calibri"/>
                <a:sym typeface="Calibri"/>
              </a:rPr>
              <a:t>Produce</a:t>
            </a:r>
            <a:endParaRPr b="1" i="0" sz="2000" u="none" cap="none" strike="noStrike">
              <a:solidFill>
                <a:srgbClr val="FFFFFF"/>
              </a:solidFill>
              <a:latin typeface="Calibri"/>
              <a:ea typeface="Calibri"/>
              <a:cs typeface="Calibri"/>
              <a:sym typeface="Calibri"/>
            </a:endParaRPr>
          </a:p>
        </p:txBody>
      </p:sp>
      <p:sp>
        <p:nvSpPr>
          <p:cNvPr id="156" name="Google Shape;156;p5"/>
          <p:cNvSpPr txBox="1"/>
          <p:nvPr/>
        </p:nvSpPr>
        <p:spPr>
          <a:xfrm>
            <a:off x="7556159" y="2943036"/>
            <a:ext cx="1199211" cy="4001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2000"/>
              <a:buFont typeface="Calibri"/>
              <a:buNone/>
            </a:pPr>
            <a:r>
              <a:rPr b="1" i="0" lang="en-US" sz="2000" u="none" cap="none" strike="noStrike">
                <a:solidFill>
                  <a:srgbClr val="FFFFFF"/>
                </a:solidFill>
                <a:latin typeface="Calibri"/>
                <a:ea typeface="Calibri"/>
                <a:cs typeface="Calibri"/>
                <a:sym typeface="Calibri"/>
              </a:rPr>
              <a:t>Publish</a:t>
            </a:r>
            <a:endParaRPr b="1" i="0" sz="2000" u="none" cap="none" strike="noStrike">
              <a:solidFill>
                <a:srgbClr val="FFFFFF"/>
              </a:solidFill>
              <a:latin typeface="Calibri"/>
              <a:ea typeface="Calibri"/>
              <a:cs typeface="Calibri"/>
              <a:sym typeface="Calibri"/>
            </a:endParaRPr>
          </a:p>
        </p:txBody>
      </p:sp>
      <p:sp>
        <p:nvSpPr>
          <p:cNvPr id="157" name="Google Shape;157;p5"/>
          <p:cNvSpPr txBox="1"/>
          <p:nvPr/>
        </p:nvSpPr>
        <p:spPr>
          <a:xfrm>
            <a:off x="9129302" y="2943036"/>
            <a:ext cx="1199211" cy="4001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2000"/>
              <a:buFont typeface="Calibri"/>
              <a:buNone/>
            </a:pPr>
            <a:r>
              <a:rPr b="1" i="0" lang="en-US" sz="2000" u="none" cap="none" strike="noStrike">
                <a:solidFill>
                  <a:srgbClr val="FFFFFF"/>
                </a:solidFill>
                <a:latin typeface="Calibri"/>
                <a:ea typeface="Calibri"/>
                <a:cs typeface="Calibri"/>
                <a:sym typeface="Calibri"/>
              </a:rPr>
              <a:t>Verify</a:t>
            </a:r>
            <a:endParaRPr b="1" i="0" sz="2000" u="none" cap="none" strike="noStrike">
              <a:solidFill>
                <a:srgbClr val="FFFFFF"/>
              </a:solidFill>
              <a:latin typeface="Calibri"/>
              <a:ea typeface="Calibri"/>
              <a:cs typeface="Calibri"/>
              <a:sym typeface="Calibri"/>
            </a:endParaRPr>
          </a:p>
        </p:txBody>
      </p:sp>
      <p:sp>
        <p:nvSpPr>
          <p:cNvPr id="158" name="Google Shape;158;p5"/>
          <p:cNvSpPr/>
          <p:nvPr/>
        </p:nvSpPr>
        <p:spPr>
          <a:xfrm>
            <a:off x="3328738" y="4236005"/>
            <a:ext cx="258815" cy="258815"/>
          </a:xfrm>
          <a:custGeom>
            <a:rect b="b" l="l" r="r" t="t"/>
            <a:pathLst>
              <a:path extrusionOk="0" h="3240000" w="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59" name="Google Shape;159;p5"/>
          <p:cNvSpPr/>
          <p:nvPr/>
        </p:nvSpPr>
        <p:spPr>
          <a:xfrm>
            <a:off x="4925134" y="4224916"/>
            <a:ext cx="204262" cy="270318"/>
          </a:xfrm>
          <a:custGeom>
            <a:rect b="b" l="l" r="r" t="t"/>
            <a:pathLst>
              <a:path extrusionOk="0" h="3240000" w="2448272">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60" name="Google Shape;160;p5"/>
          <p:cNvSpPr/>
          <p:nvPr/>
        </p:nvSpPr>
        <p:spPr>
          <a:xfrm flipH="1">
            <a:off x="6445977" y="4254463"/>
            <a:ext cx="314785" cy="259679"/>
          </a:xfrm>
          <a:custGeom>
            <a:rect b="b" l="l" r="r" t="t"/>
            <a:pathLst>
              <a:path extrusionOk="0" h="2654282" w="3217557">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61" name="Google Shape;161;p5"/>
          <p:cNvSpPr/>
          <p:nvPr/>
        </p:nvSpPr>
        <p:spPr>
          <a:xfrm rot="9899999">
            <a:off x="9610708" y="4248236"/>
            <a:ext cx="318256" cy="270297"/>
          </a:xfrm>
          <a:custGeom>
            <a:rect b="b" l="l" r="r" t="t"/>
            <a:pathLst>
              <a:path extrusionOk="0" h="2472345" w="2911009">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62" name="Google Shape;162;p5"/>
          <p:cNvSpPr/>
          <p:nvPr/>
        </p:nvSpPr>
        <p:spPr>
          <a:xfrm>
            <a:off x="1668048" y="4261311"/>
            <a:ext cx="346793" cy="234899"/>
          </a:xfrm>
          <a:custGeom>
            <a:rect b="b" l="l" r="r" t="t"/>
            <a:pathLst>
              <a:path extrusionOk="0" h="2180445" w="3219104">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63" name="Google Shape;163;p5"/>
          <p:cNvSpPr/>
          <p:nvPr/>
        </p:nvSpPr>
        <p:spPr>
          <a:xfrm rot="-5400002">
            <a:off x="1434000" y="2286955"/>
            <a:ext cx="874800" cy="1735217"/>
          </a:xfrm>
          <a:prstGeom prst="round2SameRect">
            <a:avLst>
              <a:gd fmla="val 50000" name="adj1"/>
              <a:gd fmla="val 0" name="adj2"/>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64" name="Google Shape;164;p5"/>
          <p:cNvSpPr txBox="1"/>
          <p:nvPr/>
        </p:nvSpPr>
        <p:spPr>
          <a:xfrm>
            <a:off x="1391506" y="4690599"/>
            <a:ext cx="1438276" cy="163121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3F3F3F"/>
              </a:buClr>
              <a:buSzPts val="1100"/>
              <a:buFont typeface="Quicksand"/>
              <a:buNone/>
            </a:pPr>
            <a:r>
              <a:rPr b="0" i="0" lang="en-US" sz="1100" u="none" cap="none" strike="noStrike">
                <a:solidFill>
                  <a:srgbClr val="3F3F3F"/>
                </a:solidFill>
                <a:latin typeface="Quicksand"/>
                <a:ea typeface="Quicksand"/>
                <a:cs typeface="Quicksand"/>
                <a:sym typeface="Quicksand"/>
              </a:rPr>
              <a:t>1. Do you understand FAIR and its implications?</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chemeClr val="dk1"/>
              </a:buClr>
              <a:buSzPts val="1100"/>
              <a:buFont typeface="Calibri"/>
              <a:buNone/>
            </a:pPr>
            <a:r>
              <a:t/>
            </a:r>
            <a:endParaRPr b="0" i="0" sz="1100" u="none" cap="none" strike="noStrike">
              <a:solidFill>
                <a:srgbClr val="3F3F3F"/>
              </a:solidFill>
              <a:latin typeface="Quicksand"/>
              <a:ea typeface="Quicksand"/>
              <a:cs typeface="Quicksand"/>
              <a:sym typeface="Quicksand"/>
            </a:endParaRPr>
          </a:p>
          <a:p>
            <a:pPr indent="0" lvl="0" marL="0" marR="0" rtl="0" algn="l">
              <a:lnSpc>
                <a:spcPct val="100000"/>
              </a:lnSpc>
              <a:spcBef>
                <a:spcPts val="0"/>
              </a:spcBef>
              <a:spcAft>
                <a:spcPts val="0"/>
              </a:spcAft>
              <a:buClr>
                <a:srgbClr val="3F3F3F"/>
              </a:buClr>
              <a:buSzPts val="1100"/>
              <a:buFont typeface="Quicksand"/>
              <a:buNone/>
            </a:pPr>
            <a:r>
              <a:rPr b="0" i="0" lang="en-US" sz="1100" u="none" cap="none" strike="noStrike">
                <a:solidFill>
                  <a:srgbClr val="3F3F3F"/>
                </a:solidFill>
                <a:latin typeface="Quicksand"/>
                <a:ea typeface="Quicksand"/>
                <a:cs typeface="Quicksand"/>
                <a:sym typeface="Quicksand"/>
              </a:rPr>
              <a:t>2. Define purpose, learning objectives, target audience</a:t>
            </a:r>
            <a:endParaRPr b="0" i="0" sz="1600" u="none" cap="none" strike="noStrike">
              <a:solidFill>
                <a:schemeClr val="dk1"/>
              </a:solidFill>
              <a:latin typeface="Quicksand"/>
              <a:ea typeface="Quicksand"/>
              <a:cs typeface="Quicksand"/>
              <a:sym typeface="Quicksand"/>
            </a:endParaRPr>
          </a:p>
          <a:p>
            <a:pPr indent="0" lvl="0" marL="0" marR="0" rtl="0" algn="l">
              <a:lnSpc>
                <a:spcPct val="100000"/>
              </a:lnSpc>
              <a:spcBef>
                <a:spcPts val="0"/>
              </a:spcBef>
              <a:spcAft>
                <a:spcPts val="0"/>
              </a:spcAft>
              <a:buClr>
                <a:srgbClr val="3F3F3F"/>
              </a:buClr>
              <a:buSzPts val="1100"/>
              <a:buFont typeface="Quicksand"/>
              <a:buNone/>
            </a:pPr>
            <a:r>
              <a:rPr b="0" i="0" lang="en-US" sz="1100" u="none" cap="none" strike="noStrike">
                <a:solidFill>
                  <a:srgbClr val="3F3F3F"/>
                </a:solidFill>
                <a:latin typeface="Quicksand"/>
                <a:ea typeface="Quicksand"/>
                <a:cs typeface="Quicksand"/>
                <a:sym typeface="Quicksand"/>
              </a:rPr>
              <a:t> </a:t>
            </a:r>
            <a:endParaRPr b="0" i="0" sz="1100" u="none" cap="none" strike="noStrike">
              <a:solidFill>
                <a:srgbClr val="3F3F3F"/>
              </a:solidFill>
              <a:latin typeface="Quicksand"/>
              <a:ea typeface="Quicksand"/>
              <a:cs typeface="Quicksand"/>
              <a:sym typeface="Quicksand"/>
            </a:endParaRPr>
          </a:p>
        </p:txBody>
      </p:sp>
      <p:cxnSp>
        <p:nvCxnSpPr>
          <p:cNvPr id="165" name="Google Shape;165;p5"/>
          <p:cNvCxnSpPr/>
          <p:nvPr/>
        </p:nvCxnSpPr>
        <p:spPr>
          <a:xfrm>
            <a:off x="1842288" y="3676661"/>
            <a:ext cx="0" cy="427219"/>
          </a:xfrm>
          <a:prstGeom prst="straightConnector1">
            <a:avLst/>
          </a:prstGeom>
          <a:noFill/>
          <a:ln cap="flat" cmpd="sng" w="25400">
            <a:solidFill>
              <a:srgbClr val="7030A0"/>
            </a:solidFill>
            <a:prstDash val="dot"/>
            <a:miter lim="800000"/>
            <a:headEnd len="med" w="med" type="triangle"/>
            <a:tailEnd len="sm" w="sm" type="none"/>
          </a:ln>
        </p:spPr>
      </p:cxnSp>
      <p:sp>
        <p:nvSpPr>
          <p:cNvPr id="166" name="Google Shape;166;p5"/>
          <p:cNvSpPr txBox="1"/>
          <p:nvPr/>
        </p:nvSpPr>
        <p:spPr>
          <a:xfrm>
            <a:off x="1242683" y="2938218"/>
            <a:ext cx="1199211" cy="4001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2000"/>
              <a:buFont typeface="Calibri"/>
              <a:buNone/>
            </a:pPr>
            <a:r>
              <a:rPr b="1" i="0" lang="en-US" sz="2000" u="none" cap="none" strike="noStrike">
                <a:solidFill>
                  <a:srgbClr val="FFFFFF"/>
                </a:solidFill>
                <a:latin typeface="Calibri"/>
                <a:ea typeface="Calibri"/>
                <a:cs typeface="Calibri"/>
                <a:sym typeface="Calibri"/>
              </a:rPr>
              <a:t>Prepare</a:t>
            </a:r>
            <a:endParaRPr b="1" i="0" sz="2000" u="none" cap="none" strike="noStrike">
              <a:solidFill>
                <a:srgbClr val="FFFFFF"/>
              </a:solidFill>
              <a:latin typeface="Calibri"/>
              <a:ea typeface="Calibri"/>
              <a:cs typeface="Calibri"/>
              <a:sym typeface="Calibri"/>
            </a:endParaRPr>
          </a:p>
        </p:txBody>
      </p:sp>
      <p:sp>
        <p:nvSpPr>
          <p:cNvPr id="167" name="Google Shape;167;p5"/>
          <p:cNvSpPr txBox="1"/>
          <p:nvPr/>
        </p:nvSpPr>
        <p:spPr>
          <a:xfrm>
            <a:off x="11097215" y="2935148"/>
            <a:ext cx="1199211" cy="4001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D8D8D8"/>
              </a:buClr>
              <a:buSzPts val="2000"/>
              <a:buFont typeface="Calibri"/>
              <a:buNone/>
            </a:pPr>
            <a:r>
              <a:rPr b="1" i="0" lang="en-US" sz="2000" u="none" cap="none" strike="noStrike">
                <a:solidFill>
                  <a:srgbClr val="D8D8D8"/>
                </a:solidFill>
                <a:latin typeface="Calibri"/>
                <a:ea typeface="Calibri"/>
                <a:cs typeface="Calibri"/>
                <a:sym typeface="Calibri"/>
              </a:rPr>
              <a:t>Deliver</a:t>
            </a:r>
            <a:endParaRPr b="1" i="0" sz="2000" u="none" cap="none" strike="noStrike">
              <a:solidFill>
                <a:srgbClr val="D8D8D8"/>
              </a:solidFill>
              <a:latin typeface="Calibri"/>
              <a:ea typeface="Calibri"/>
              <a:cs typeface="Calibri"/>
              <a:sym typeface="Calibri"/>
            </a:endParaRPr>
          </a:p>
        </p:txBody>
      </p:sp>
      <p:grpSp>
        <p:nvGrpSpPr>
          <p:cNvPr id="168" name="Google Shape;168;p5"/>
          <p:cNvGrpSpPr/>
          <p:nvPr/>
        </p:nvGrpSpPr>
        <p:grpSpPr>
          <a:xfrm>
            <a:off x="7998690" y="4201468"/>
            <a:ext cx="354586" cy="355558"/>
            <a:chOff x="-33645475" y="3944800"/>
            <a:chExt cx="292225" cy="293025"/>
          </a:xfrm>
        </p:grpSpPr>
        <p:sp>
          <p:nvSpPr>
            <p:cNvPr id="169" name="Google Shape;169;p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0" name="Google Shape;170;p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1" name="Google Shape;171;p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2" name="Google Shape;172;p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3" name="Google Shape;173;p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4" name="Google Shape;174;p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5" name="Google Shape;175;p5"/>
            <p:cNvSpPr/>
            <p:nvPr/>
          </p:nvSpPr>
          <p:spPr>
            <a:xfrm>
              <a:off x="-33459599" y="3951875"/>
              <a:ext cx="100850" cy="100074"/>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6" name="Google Shape;176;p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7" name="Google Shape;177;p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8" name="Google Shape;178;p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179" name="Google Shape;179;p5"/>
          <p:cNvSpPr txBox="1"/>
          <p:nvPr>
            <p:ph type="title"/>
          </p:nvPr>
        </p:nvSpPr>
        <p:spPr>
          <a:xfrm>
            <a:off x="838200" y="159221"/>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Training Material Preparation Approach</a:t>
            </a:r>
            <a:br>
              <a:rPr lang="en-US" sz="2800">
                <a:solidFill>
                  <a:srgbClr val="0070C0"/>
                </a:solidFill>
                <a:latin typeface="Quicksand"/>
                <a:ea typeface="Quicksand"/>
                <a:cs typeface="Quicksand"/>
                <a:sym typeface="Quicksand"/>
              </a:rPr>
            </a:br>
            <a:r>
              <a:rPr lang="en-US" sz="2000">
                <a:solidFill>
                  <a:srgbClr val="0070C0"/>
                </a:solidFill>
                <a:latin typeface="Quicksand"/>
                <a:ea typeface="Quicksand"/>
                <a:cs typeface="Quicksand"/>
                <a:sym typeface="Quicksand"/>
              </a:rPr>
              <a:t>Following FAIR-by-design Methodology</a:t>
            </a:r>
            <a:endParaRPr sz="2800">
              <a:latin typeface="Quicksand"/>
              <a:ea typeface="Quicksand"/>
              <a:cs typeface="Quicksand"/>
              <a:sym typeface="Quicksand"/>
            </a:endParaRPr>
          </a:p>
        </p:txBody>
      </p:sp>
      <p:sp>
        <p:nvSpPr>
          <p:cNvPr id="180" name="Google Shape;180;p5"/>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sp>
        <p:nvSpPr>
          <p:cNvPr id="181" name="Google Shape;181;p5"/>
          <p:cNvSpPr txBox="1"/>
          <p:nvPr/>
        </p:nvSpPr>
        <p:spPr>
          <a:xfrm rot="-1022297">
            <a:off x="453965" y="482773"/>
            <a:ext cx="2025089"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4800" u="none" cap="none" strike="noStrike">
                <a:solidFill>
                  <a:schemeClr val="dk1"/>
                </a:solidFill>
                <a:latin typeface="Quicksand"/>
                <a:ea typeface="Quicksand"/>
                <a:cs typeface="Quicksand"/>
                <a:sym typeface="Quicksand"/>
              </a:rPr>
              <a:t>How!</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6"/>
          <p:cNvSpPr txBox="1"/>
          <p:nvPr>
            <p:ph type="title"/>
          </p:nvPr>
        </p:nvSpPr>
        <p:spPr>
          <a:xfrm>
            <a:off x="1225826" y="29137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The experience of developing the training material </a:t>
            </a:r>
            <a:endParaRPr sz="2800">
              <a:latin typeface="Quicksand"/>
              <a:ea typeface="Quicksand"/>
              <a:cs typeface="Quicksand"/>
              <a:sym typeface="Quicksand"/>
            </a:endParaRPr>
          </a:p>
        </p:txBody>
      </p:sp>
      <p:sp>
        <p:nvSpPr>
          <p:cNvPr id="188" name="Google Shape;188;p6"/>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sp>
        <p:nvSpPr>
          <p:cNvPr id="189" name="Google Shape;189;p6"/>
          <p:cNvSpPr txBox="1"/>
          <p:nvPr/>
        </p:nvSpPr>
        <p:spPr>
          <a:xfrm rot="-1022297">
            <a:off x="453965" y="482773"/>
            <a:ext cx="2025089"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4800" u="none" cap="none" strike="noStrike">
                <a:solidFill>
                  <a:schemeClr val="dk1"/>
                </a:solidFill>
                <a:latin typeface="Quicksand"/>
                <a:ea typeface="Quicksand"/>
                <a:cs typeface="Quicksand"/>
                <a:sym typeface="Quicksand"/>
              </a:rPr>
              <a:t>How!</a:t>
            </a:r>
            <a:endParaRPr/>
          </a:p>
        </p:txBody>
      </p:sp>
      <p:sp>
        <p:nvSpPr>
          <p:cNvPr id="190" name="Google Shape;190;p6"/>
          <p:cNvSpPr txBox="1"/>
          <p:nvPr>
            <p:ph idx="1" type="body"/>
          </p:nvPr>
        </p:nvSpPr>
        <p:spPr>
          <a:xfrm>
            <a:off x="713809" y="1982980"/>
            <a:ext cx="10639991" cy="4268733"/>
          </a:xfrm>
          <a:prstGeom prst="rect">
            <a:avLst/>
          </a:prstGeom>
          <a:noFill/>
          <a:ln>
            <a:noFill/>
          </a:ln>
        </p:spPr>
        <p:txBody>
          <a:bodyPr anchorCtr="0" anchor="t" bIns="45700" lIns="91425" spcFirstLastPara="1" rIns="91425" wrap="square" tIns="45700">
            <a:normAutofit fontScale="95000"/>
          </a:bodyPr>
          <a:lstStyle/>
          <a:p>
            <a:pPr indent="-228589" lvl="0" marL="228589" rtl="0" algn="l">
              <a:lnSpc>
                <a:spcPct val="90000"/>
              </a:lnSpc>
              <a:spcBef>
                <a:spcPts val="0"/>
              </a:spcBef>
              <a:spcAft>
                <a:spcPts val="0"/>
              </a:spcAft>
              <a:buClr>
                <a:schemeClr val="dk1"/>
              </a:buClr>
              <a:buSzPct val="100000"/>
              <a:buChar char="•"/>
            </a:pPr>
            <a:r>
              <a:rPr lang="en-US" sz="1700"/>
              <a:t>Experts from different organisations were included in discussions</a:t>
            </a:r>
            <a:endParaRPr/>
          </a:p>
          <a:p>
            <a:pPr indent="-228589" lvl="0" marL="228589" rtl="0" algn="l">
              <a:lnSpc>
                <a:spcPct val="90000"/>
              </a:lnSpc>
              <a:spcBef>
                <a:spcPts val="1000"/>
              </a:spcBef>
              <a:spcAft>
                <a:spcPts val="0"/>
              </a:spcAft>
              <a:buClr>
                <a:schemeClr val="dk1"/>
              </a:buClr>
              <a:buSzPct val="100000"/>
              <a:buChar char="•"/>
            </a:pPr>
            <a:r>
              <a:rPr lang="en-US" sz="1700"/>
              <a:t>Experts with different backgrounds and expertise provided different views on the material </a:t>
            </a:r>
            <a:endParaRPr/>
          </a:p>
          <a:p>
            <a:pPr indent="-228589" lvl="0" marL="228589" rtl="0" algn="l">
              <a:lnSpc>
                <a:spcPct val="90000"/>
              </a:lnSpc>
              <a:spcBef>
                <a:spcPts val="1000"/>
              </a:spcBef>
              <a:spcAft>
                <a:spcPts val="0"/>
              </a:spcAft>
              <a:buClr>
                <a:schemeClr val="dk1"/>
              </a:buClr>
              <a:buSzPct val="100000"/>
              <a:buChar char="•"/>
            </a:pPr>
            <a:r>
              <a:rPr lang="en-US" sz="1700"/>
              <a:t>Experts closely collaborating with policy makers provided their views on how to approach the audience and the necessary skills that are needed in the specific professional profiles</a:t>
            </a:r>
            <a:endParaRPr/>
          </a:p>
          <a:p>
            <a:pPr indent="-228589" lvl="0" marL="228589" rtl="0" algn="l">
              <a:lnSpc>
                <a:spcPct val="90000"/>
              </a:lnSpc>
              <a:spcBef>
                <a:spcPts val="1000"/>
              </a:spcBef>
              <a:spcAft>
                <a:spcPts val="0"/>
              </a:spcAft>
              <a:buClr>
                <a:schemeClr val="dk1"/>
              </a:buClr>
              <a:buSzPct val="100000"/>
              <a:buChar char="•"/>
            </a:pPr>
            <a:r>
              <a:rPr lang="en-US" sz="1700"/>
              <a:t>Experienced trainers provided their contribution on specific approaches and activities</a:t>
            </a:r>
            <a:endParaRPr/>
          </a:p>
          <a:p>
            <a:pPr indent="-228589" lvl="0" marL="228589" rtl="0" algn="l">
              <a:lnSpc>
                <a:spcPct val="90000"/>
              </a:lnSpc>
              <a:spcBef>
                <a:spcPts val="1000"/>
              </a:spcBef>
              <a:spcAft>
                <a:spcPts val="0"/>
              </a:spcAft>
              <a:buClr>
                <a:schemeClr val="dk1"/>
              </a:buClr>
              <a:buSzPct val="100000"/>
              <a:buChar char="•"/>
            </a:pPr>
            <a:r>
              <a:rPr lang="en-US" sz="1700"/>
              <a:t>Science Communicators provided their point of view on the material and the way to organise the necessary skills</a:t>
            </a:r>
            <a:endParaRPr/>
          </a:p>
          <a:p>
            <a:pPr indent="-228589" lvl="0" marL="228589" rtl="0" algn="l">
              <a:lnSpc>
                <a:spcPct val="90000"/>
              </a:lnSpc>
              <a:spcBef>
                <a:spcPts val="1000"/>
              </a:spcBef>
              <a:spcAft>
                <a:spcPts val="0"/>
              </a:spcAft>
              <a:buClr>
                <a:schemeClr val="dk1"/>
              </a:buClr>
              <a:buSzPct val="100000"/>
              <a:buChar char="•"/>
            </a:pPr>
            <a:r>
              <a:rPr lang="en-US" sz="1700"/>
              <a:t>Individual discussions and interviews were conducted about the overall training material with people related to policy </a:t>
            </a:r>
            <a:endParaRPr/>
          </a:p>
          <a:p>
            <a:pPr indent="-228589" lvl="0" marL="228589" rtl="0" algn="l">
              <a:lnSpc>
                <a:spcPct val="90000"/>
              </a:lnSpc>
              <a:spcBef>
                <a:spcPts val="1000"/>
              </a:spcBef>
              <a:spcAft>
                <a:spcPts val="0"/>
              </a:spcAft>
              <a:buClr>
                <a:schemeClr val="dk1"/>
              </a:buClr>
              <a:buSzPct val="100000"/>
              <a:buChar char="•"/>
            </a:pPr>
            <a:r>
              <a:rPr lang="en-US" sz="1700"/>
              <a:t>Research on necessary skills and competences of the targeted professional profiles</a:t>
            </a:r>
            <a:endParaRPr/>
          </a:p>
          <a:p>
            <a:pPr indent="-228589" lvl="0" marL="228589" rtl="0" algn="l">
              <a:lnSpc>
                <a:spcPct val="90000"/>
              </a:lnSpc>
              <a:spcBef>
                <a:spcPts val="1000"/>
              </a:spcBef>
              <a:spcAft>
                <a:spcPts val="0"/>
              </a:spcAft>
              <a:buClr>
                <a:schemeClr val="dk1"/>
              </a:buClr>
              <a:buSzPct val="100000"/>
              <a:buChar char="•"/>
            </a:pPr>
            <a:r>
              <a:rPr lang="en-US" sz="1700"/>
              <a:t>Trial and Error – Pilots performed to gather feedback on the first version of material </a:t>
            </a:r>
            <a:endParaRPr/>
          </a:p>
          <a:p>
            <a:pPr indent="-228589" lvl="0" marL="228589" rtl="0" algn="l">
              <a:lnSpc>
                <a:spcPct val="90000"/>
              </a:lnSpc>
              <a:spcBef>
                <a:spcPts val="1000"/>
              </a:spcBef>
              <a:spcAft>
                <a:spcPts val="0"/>
              </a:spcAft>
              <a:buClr>
                <a:schemeClr val="dk1"/>
              </a:buClr>
              <a:buSzPct val="100000"/>
              <a:buChar char="•"/>
            </a:pPr>
            <a:r>
              <a:rPr lang="en-US" sz="1700"/>
              <a:t>Several updates based on feedback, not only for the actual material, but also for the structure of the trainings </a:t>
            </a:r>
            <a:endParaRPr/>
          </a:p>
          <a:p>
            <a:pPr indent="-126036" lvl="0" marL="228589" rtl="0" algn="l">
              <a:lnSpc>
                <a:spcPct val="90000"/>
              </a:lnSpc>
              <a:spcBef>
                <a:spcPts val="1000"/>
              </a:spcBef>
              <a:spcAft>
                <a:spcPts val="0"/>
              </a:spcAft>
              <a:buClr>
                <a:schemeClr val="dk1"/>
              </a:buClr>
              <a:buSzPct val="100000"/>
              <a:buNone/>
            </a:pPr>
            <a:r>
              <a:t/>
            </a:r>
            <a:endParaRPr sz="1700"/>
          </a:p>
          <a:p>
            <a:pPr indent="-126036" lvl="0" marL="228589" rtl="0" algn="l">
              <a:lnSpc>
                <a:spcPct val="90000"/>
              </a:lnSpc>
              <a:spcBef>
                <a:spcPts val="1000"/>
              </a:spcBef>
              <a:spcAft>
                <a:spcPts val="0"/>
              </a:spcAft>
              <a:buClr>
                <a:schemeClr val="dk1"/>
              </a:buClr>
              <a:buSzPct val="100000"/>
              <a:buNone/>
            </a:pPr>
            <a:r>
              <a:t/>
            </a:r>
            <a:endParaRPr sz="1700"/>
          </a:p>
          <a:p>
            <a:pPr indent="-126036" lvl="0" marL="228589" rtl="0" algn="l">
              <a:lnSpc>
                <a:spcPct val="90000"/>
              </a:lnSpc>
              <a:spcBef>
                <a:spcPts val="1000"/>
              </a:spcBef>
              <a:spcAft>
                <a:spcPts val="0"/>
              </a:spcAft>
              <a:buClr>
                <a:schemeClr val="dk1"/>
              </a:buClr>
              <a:buSzPct val="100000"/>
              <a:buNone/>
            </a:pPr>
            <a:r>
              <a:t/>
            </a:r>
            <a:endParaRPr sz="1700"/>
          </a:p>
          <a:p>
            <a:pPr indent="-126036" lvl="0" marL="228589" rtl="0" algn="l">
              <a:lnSpc>
                <a:spcPct val="90000"/>
              </a:lnSpc>
              <a:spcBef>
                <a:spcPts val="1000"/>
              </a:spcBef>
              <a:spcAft>
                <a:spcPts val="0"/>
              </a:spcAft>
              <a:buClr>
                <a:schemeClr val="dk1"/>
              </a:buClr>
              <a:buSzPct val="100000"/>
              <a:buNone/>
            </a:pPr>
            <a:r>
              <a:t/>
            </a:r>
            <a:endParaRPr sz="1700"/>
          </a:p>
          <a:p>
            <a:pPr indent="-126036" lvl="0" marL="228589" rtl="0" algn="l">
              <a:lnSpc>
                <a:spcPct val="90000"/>
              </a:lnSpc>
              <a:spcBef>
                <a:spcPts val="1000"/>
              </a:spcBef>
              <a:spcAft>
                <a:spcPts val="0"/>
              </a:spcAft>
              <a:buClr>
                <a:schemeClr val="dk1"/>
              </a:buClr>
              <a:buSzPct val="100000"/>
              <a:buNone/>
            </a:pPr>
            <a:r>
              <a:t/>
            </a:r>
            <a:endParaRPr sz="1700"/>
          </a:p>
          <a:p>
            <a:pPr indent="-126036" lvl="0" marL="228589" rtl="0" algn="l">
              <a:lnSpc>
                <a:spcPct val="90000"/>
              </a:lnSpc>
              <a:spcBef>
                <a:spcPts val="1000"/>
              </a:spcBef>
              <a:spcAft>
                <a:spcPts val="0"/>
              </a:spcAft>
              <a:buClr>
                <a:schemeClr val="dk1"/>
              </a:buClr>
              <a:buSzPct val="100000"/>
              <a:buNone/>
            </a:pPr>
            <a:r>
              <a:t/>
            </a:r>
            <a:endParaRPr sz="1700"/>
          </a:p>
          <a:p>
            <a:pPr indent="-126036" lvl="0" marL="228589" rtl="0" algn="l">
              <a:lnSpc>
                <a:spcPct val="90000"/>
              </a:lnSpc>
              <a:spcBef>
                <a:spcPts val="1000"/>
              </a:spcBef>
              <a:spcAft>
                <a:spcPts val="0"/>
              </a:spcAft>
              <a:buClr>
                <a:schemeClr val="dk1"/>
              </a:buClr>
              <a:buSzPct val="100000"/>
              <a:buNone/>
            </a:pPr>
            <a:r>
              <a:t/>
            </a:r>
            <a:endParaRPr sz="1700"/>
          </a:p>
          <a:p>
            <a:pPr indent="-126036" lvl="0" marL="228589" rtl="0" algn="l">
              <a:lnSpc>
                <a:spcPct val="90000"/>
              </a:lnSpc>
              <a:spcBef>
                <a:spcPts val="1000"/>
              </a:spcBef>
              <a:spcAft>
                <a:spcPts val="0"/>
              </a:spcAft>
              <a:buClr>
                <a:schemeClr val="dk1"/>
              </a:buClr>
              <a:buSzPct val="100000"/>
              <a:buNone/>
            </a:pPr>
            <a:r>
              <a:t/>
            </a:r>
            <a:endParaRPr b="0" sz="1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7"/>
          <p:cNvSpPr/>
          <p:nvPr/>
        </p:nvSpPr>
        <p:spPr>
          <a:xfrm>
            <a:off x="6464355" y="1035591"/>
            <a:ext cx="4008085" cy="1613345"/>
          </a:xfrm>
          <a:prstGeom prst="roundRect">
            <a:avLst>
              <a:gd fmla="val 16667" name="adj"/>
            </a:avLst>
          </a:prstGeom>
          <a:solidFill>
            <a:schemeClr val="accent1"/>
          </a:solidFill>
          <a:ln cap="flat" cmpd="sng" w="12700">
            <a:solidFill>
              <a:srgbClr val="6A973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7" name="Google Shape;197;p7"/>
          <p:cNvSpPr/>
          <p:nvPr/>
        </p:nvSpPr>
        <p:spPr>
          <a:xfrm>
            <a:off x="556234" y="1061470"/>
            <a:ext cx="4008085" cy="1613345"/>
          </a:xfrm>
          <a:prstGeom prst="roundRect">
            <a:avLst>
              <a:gd fmla="val 16667" name="adj"/>
            </a:avLst>
          </a:prstGeom>
          <a:solidFill>
            <a:schemeClr val="accent1"/>
          </a:solidFill>
          <a:ln cap="flat" cmpd="sng" w="12700">
            <a:solidFill>
              <a:srgbClr val="6A973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8" name="Google Shape;198;p7"/>
          <p:cNvSpPr txBox="1"/>
          <p:nvPr>
            <p:ph type="title"/>
          </p:nvPr>
        </p:nvSpPr>
        <p:spPr>
          <a:xfrm>
            <a:off x="838200" y="9817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MVS for the 3 profiles: Policy Maker</a:t>
            </a:r>
            <a:endParaRPr/>
          </a:p>
        </p:txBody>
      </p:sp>
      <p:sp>
        <p:nvSpPr>
          <p:cNvPr id="199" name="Google Shape;199;p7"/>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200" name="Google Shape;200;p7"/>
          <p:cNvGrpSpPr/>
          <p:nvPr/>
        </p:nvGrpSpPr>
        <p:grpSpPr>
          <a:xfrm>
            <a:off x="10744686" y="499879"/>
            <a:ext cx="901101" cy="1016886"/>
            <a:chOff x="10486191" y="1638299"/>
            <a:chExt cx="1735218" cy="1958180"/>
          </a:xfrm>
        </p:grpSpPr>
        <p:sp>
          <p:nvSpPr>
            <p:cNvPr id="201" name="Google Shape;201;p7"/>
            <p:cNvSpPr/>
            <p:nvPr/>
          </p:nvSpPr>
          <p:spPr>
            <a:xfrm>
              <a:off x="11041593" y="3030287"/>
              <a:ext cx="566192" cy="566192"/>
            </a:xfrm>
            <a:prstGeom prst="ellipse">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02" name="Google Shape;202;p7"/>
            <p:cNvSpPr/>
            <p:nvPr/>
          </p:nvSpPr>
          <p:spPr>
            <a:xfrm>
              <a:off x="11150448" y="3182447"/>
              <a:ext cx="346793" cy="234899"/>
            </a:xfrm>
            <a:custGeom>
              <a:rect b="b" l="l" r="r" t="t"/>
              <a:pathLst>
                <a:path extrusionOk="0" h="2180445" w="3219104">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03" name="Google Shape;203;p7"/>
            <p:cNvSpPr/>
            <p:nvPr/>
          </p:nvSpPr>
          <p:spPr>
            <a:xfrm rot="-5400002">
              <a:off x="10916400" y="1208091"/>
              <a:ext cx="874800" cy="1735217"/>
            </a:xfrm>
            <a:prstGeom prst="round2SameRect">
              <a:avLst>
                <a:gd fmla="val 50000" name="adj1"/>
                <a:gd fmla="val 0" name="adj2"/>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204" name="Google Shape;204;p7"/>
            <p:cNvCxnSpPr/>
            <p:nvPr/>
          </p:nvCxnSpPr>
          <p:spPr>
            <a:xfrm>
              <a:off x="11324688" y="2597797"/>
              <a:ext cx="0" cy="427219"/>
            </a:xfrm>
            <a:prstGeom prst="straightConnector1">
              <a:avLst/>
            </a:prstGeom>
            <a:noFill/>
            <a:ln cap="flat" cmpd="sng" w="25400">
              <a:solidFill>
                <a:srgbClr val="7030A0"/>
              </a:solidFill>
              <a:prstDash val="dot"/>
              <a:miter lim="800000"/>
              <a:headEnd len="med" w="med" type="triangle"/>
              <a:tailEnd len="sm" w="sm" type="none"/>
            </a:ln>
          </p:spPr>
        </p:cxnSp>
        <p:sp>
          <p:nvSpPr>
            <p:cNvPr id="205" name="Google Shape;205;p7"/>
            <p:cNvSpPr txBox="1"/>
            <p:nvPr/>
          </p:nvSpPr>
          <p:spPr>
            <a:xfrm>
              <a:off x="10725081" y="1859355"/>
              <a:ext cx="1348584" cy="47413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1000"/>
                <a:buFont typeface="Quicksand"/>
                <a:buNone/>
              </a:pPr>
              <a:r>
                <a:rPr b="1" i="0" lang="en-US" sz="1000" u="none" cap="none" strike="noStrike">
                  <a:solidFill>
                    <a:srgbClr val="FFFFFF"/>
                  </a:solidFill>
                  <a:latin typeface="Quicksand"/>
                  <a:ea typeface="Quicksand"/>
                  <a:cs typeface="Quicksand"/>
                  <a:sym typeface="Quicksand"/>
                </a:rPr>
                <a:t>Prepare</a:t>
              </a:r>
              <a:endParaRPr b="1" i="0" sz="1000" u="none" cap="none" strike="noStrike">
                <a:solidFill>
                  <a:srgbClr val="FFFFFF"/>
                </a:solidFill>
                <a:latin typeface="Quicksand"/>
                <a:ea typeface="Quicksand"/>
                <a:cs typeface="Quicksand"/>
                <a:sym typeface="Quicksand"/>
              </a:endParaRPr>
            </a:p>
          </p:txBody>
        </p:sp>
      </p:grpSp>
      <p:sp>
        <p:nvSpPr>
          <p:cNvPr id="206" name="Google Shape;206;p7"/>
          <p:cNvSpPr txBox="1"/>
          <p:nvPr/>
        </p:nvSpPr>
        <p:spPr>
          <a:xfrm>
            <a:off x="741197" y="1199005"/>
            <a:ext cx="3521681"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000" u="none" cap="none" strike="noStrike">
                <a:solidFill>
                  <a:schemeClr val="dk1"/>
                </a:solidFill>
                <a:latin typeface="Quicksand"/>
                <a:ea typeface="Quicksand"/>
                <a:cs typeface="Quicksand"/>
                <a:sym typeface="Quicksand"/>
              </a:rPr>
              <a:t>Research Policy/Decision Maker Facilitating OS </a:t>
            </a:r>
            <a:endParaRPr/>
          </a:p>
        </p:txBody>
      </p:sp>
      <p:sp>
        <p:nvSpPr>
          <p:cNvPr id="207" name="Google Shape;207;p7"/>
          <p:cNvSpPr txBox="1"/>
          <p:nvPr/>
        </p:nvSpPr>
        <p:spPr>
          <a:xfrm>
            <a:off x="6674500" y="1199005"/>
            <a:ext cx="3521681"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Quicksand"/>
                <a:ea typeface="Quicksand"/>
                <a:cs typeface="Quicksand"/>
                <a:sym typeface="Quicksand"/>
              </a:rPr>
              <a:t>Evidence-informed Policy and Decision Maker</a:t>
            </a:r>
            <a:endParaRPr/>
          </a:p>
        </p:txBody>
      </p:sp>
      <p:sp>
        <p:nvSpPr>
          <p:cNvPr id="208" name="Google Shape;208;p7"/>
          <p:cNvSpPr txBox="1"/>
          <p:nvPr/>
        </p:nvSpPr>
        <p:spPr>
          <a:xfrm>
            <a:off x="741197" y="1809153"/>
            <a:ext cx="3638161"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Quicksand"/>
                <a:ea typeface="Quicksand"/>
                <a:cs typeface="Quicksand"/>
                <a:sym typeface="Quicksand"/>
              </a:rPr>
              <a:t>Associated function titles: </a:t>
            </a:r>
            <a:r>
              <a:rPr lang="en-US" sz="1400">
                <a:solidFill>
                  <a:schemeClr val="dk1"/>
                </a:solidFill>
                <a:latin typeface="Quicksand"/>
                <a:ea typeface="Quicksand"/>
                <a:cs typeface="Quicksand"/>
                <a:sym typeface="Quicksand"/>
              </a:rPr>
              <a:t>Research Policy Maker,  Science Policy Facilitator, Strategic Policy Advisor</a:t>
            </a:r>
            <a:endParaRPr/>
          </a:p>
        </p:txBody>
      </p:sp>
      <p:sp>
        <p:nvSpPr>
          <p:cNvPr id="209" name="Google Shape;209;p7"/>
          <p:cNvSpPr txBox="1"/>
          <p:nvPr/>
        </p:nvSpPr>
        <p:spPr>
          <a:xfrm>
            <a:off x="6674500" y="1809153"/>
            <a:ext cx="3638161"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Quicksand"/>
                <a:ea typeface="Quicksand"/>
                <a:cs typeface="Quicksand"/>
                <a:sym typeface="Quicksand"/>
              </a:rPr>
              <a:t>Associated function titles: </a:t>
            </a:r>
            <a:r>
              <a:rPr lang="en-US" sz="1400">
                <a:solidFill>
                  <a:schemeClr val="dk1"/>
                </a:solidFill>
                <a:latin typeface="Quicksand"/>
                <a:ea typeface="Quicksand"/>
                <a:cs typeface="Quicksand"/>
                <a:sym typeface="Quicksand"/>
              </a:rPr>
              <a:t>Policy Designer, Open Science Data Analyst, Policy Advisor</a:t>
            </a:r>
            <a:endParaRPr/>
          </a:p>
        </p:txBody>
      </p:sp>
      <p:sp>
        <p:nvSpPr>
          <p:cNvPr id="210" name="Google Shape;210;p7"/>
          <p:cNvSpPr txBox="1"/>
          <p:nvPr/>
        </p:nvSpPr>
        <p:spPr>
          <a:xfrm>
            <a:off x="693629" y="2748563"/>
            <a:ext cx="426812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rgbClr val="000000"/>
                </a:solidFill>
                <a:latin typeface="Quicksand"/>
                <a:ea typeface="Quicksand"/>
                <a:cs typeface="Quicksand"/>
                <a:sym typeface="Quicksand"/>
              </a:rPr>
              <a:t>Essential skills and competences </a:t>
            </a:r>
            <a:endParaRPr b="1" sz="1800">
              <a:solidFill>
                <a:schemeClr val="dk1"/>
              </a:solidFill>
              <a:latin typeface="Quicksand"/>
              <a:ea typeface="Quicksand"/>
              <a:cs typeface="Quicksand"/>
              <a:sym typeface="Quicksand"/>
            </a:endParaRPr>
          </a:p>
        </p:txBody>
      </p:sp>
      <p:sp>
        <p:nvSpPr>
          <p:cNvPr id="211" name="Google Shape;211;p7"/>
          <p:cNvSpPr txBox="1"/>
          <p:nvPr/>
        </p:nvSpPr>
        <p:spPr>
          <a:xfrm>
            <a:off x="556234" y="3157965"/>
            <a:ext cx="4405520" cy="2926442"/>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In-depth </a:t>
            </a:r>
            <a:r>
              <a:rPr lang="en-US" sz="1200">
                <a:solidFill>
                  <a:schemeClr val="dk1"/>
                </a:solidFill>
                <a:latin typeface="Quicksand"/>
                <a:ea typeface="Quicksand"/>
                <a:cs typeface="Quicksand"/>
                <a:sym typeface="Quicksand"/>
              </a:rPr>
              <a:t>understanding</a:t>
            </a:r>
            <a:r>
              <a:rPr b="1" lang="en-US" sz="1200">
                <a:solidFill>
                  <a:schemeClr val="dk1"/>
                </a:solidFill>
                <a:latin typeface="Quicksand"/>
                <a:ea typeface="Quicksand"/>
                <a:cs typeface="Quicksand"/>
                <a:sym typeface="Quicksand"/>
              </a:rPr>
              <a:t> </a:t>
            </a:r>
            <a:r>
              <a:rPr lang="en-US" sz="1200">
                <a:solidFill>
                  <a:schemeClr val="dk1"/>
                </a:solidFill>
                <a:latin typeface="Quicksand"/>
                <a:ea typeface="Quicksand"/>
                <a:cs typeface="Quicksand"/>
                <a:sym typeface="Quicksand"/>
              </a:rPr>
              <a:t>of </a:t>
            </a:r>
            <a:r>
              <a:rPr b="1" lang="en-US" sz="1200">
                <a:solidFill>
                  <a:schemeClr val="dk1"/>
                </a:solidFill>
                <a:latin typeface="Quicksand"/>
                <a:ea typeface="Quicksand"/>
                <a:cs typeface="Quicksand"/>
                <a:sym typeface="Quicksand"/>
              </a:rPr>
              <a:t>science practice, OS and FAIR </a:t>
            </a:r>
            <a:r>
              <a:rPr lang="en-US" sz="1200">
                <a:solidFill>
                  <a:schemeClr val="dk1"/>
                </a:solidFill>
                <a:latin typeface="Quicksand"/>
                <a:ea typeface="Quicksand"/>
                <a:cs typeface="Quicksand"/>
                <a:sym typeface="Quicksand"/>
              </a:rPr>
              <a:t>principles and practices. </a:t>
            </a:r>
            <a:endParaRPr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Expertise in </a:t>
            </a:r>
            <a:r>
              <a:rPr b="1" lang="en-US" sz="1200">
                <a:solidFill>
                  <a:schemeClr val="dk1"/>
                </a:solidFill>
                <a:latin typeface="Quicksand"/>
                <a:ea typeface="Quicksand"/>
                <a:cs typeface="Quicksand"/>
                <a:sym typeface="Quicksand"/>
              </a:rPr>
              <a:t>establishing appropriate strategies, frameworks </a:t>
            </a:r>
            <a:r>
              <a:rPr lang="en-US" sz="1200">
                <a:solidFill>
                  <a:schemeClr val="dk1"/>
                </a:solidFill>
                <a:latin typeface="Quicksand"/>
                <a:ea typeface="Quicksand"/>
                <a:cs typeface="Quicksand"/>
                <a:sym typeface="Quicksand"/>
              </a:rPr>
              <a:t>and </a:t>
            </a:r>
            <a:r>
              <a:rPr b="1" lang="en-US" sz="1200">
                <a:solidFill>
                  <a:schemeClr val="dk1"/>
                </a:solidFill>
                <a:latin typeface="Quicksand"/>
                <a:ea typeface="Quicksand"/>
                <a:cs typeface="Quicksand"/>
                <a:sym typeface="Quicksand"/>
              </a:rPr>
              <a:t>courses of action </a:t>
            </a:r>
            <a:r>
              <a:rPr lang="en-US" sz="1200">
                <a:solidFill>
                  <a:schemeClr val="dk1"/>
                </a:solidFill>
                <a:latin typeface="Quicksand"/>
                <a:ea typeface="Quicksand"/>
                <a:cs typeface="Quicksand"/>
                <a:sym typeface="Quicksand"/>
              </a:rPr>
              <a:t>to foster and enhance OS.</a:t>
            </a:r>
            <a:endParaRPr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Ability to </a:t>
            </a:r>
            <a:r>
              <a:rPr b="1" lang="en-US" sz="1200">
                <a:solidFill>
                  <a:schemeClr val="dk1"/>
                </a:solidFill>
                <a:latin typeface="Quicksand"/>
                <a:ea typeface="Quicksand"/>
                <a:cs typeface="Quicksand"/>
                <a:sym typeface="Quicksand"/>
              </a:rPr>
              <a:t>relate OS practices to the interests </a:t>
            </a:r>
            <a:r>
              <a:rPr lang="en-US" sz="1200">
                <a:solidFill>
                  <a:schemeClr val="dk1"/>
                </a:solidFill>
                <a:latin typeface="Quicksand"/>
                <a:ea typeface="Quicksand"/>
                <a:cs typeface="Quicksand"/>
                <a:sym typeface="Quicksand"/>
              </a:rPr>
              <a:t>of Research Performing Organisations, Funders, and other stakeholders.</a:t>
            </a:r>
            <a:endParaRPr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Ability to assess the </a:t>
            </a:r>
            <a:r>
              <a:rPr b="1" lang="en-US" sz="1200">
                <a:solidFill>
                  <a:schemeClr val="dk1"/>
                </a:solidFill>
                <a:latin typeface="Quicksand"/>
                <a:ea typeface="Quicksand"/>
                <a:cs typeface="Quicksand"/>
                <a:sym typeface="Quicksand"/>
              </a:rPr>
              <a:t>financial sustainability </a:t>
            </a:r>
            <a:r>
              <a:rPr lang="en-US" sz="1200">
                <a:solidFill>
                  <a:schemeClr val="dk1"/>
                </a:solidFill>
                <a:latin typeface="Quicksand"/>
                <a:ea typeface="Quicksand"/>
                <a:cs typeface="Quicksand"/>
                <a:sym typeface="Quicksand"/>
              </a:rPr>
              <a:t>of policy outcomes.</a:t>
            </a:r>
            <a:endParaRPr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Knowledge about </a:t>
            </a:r>
            <a:r>
              <a:rPr b="1" lang="en-US" sz="1200">
                <a:solidFill>
                  <a:schemeClr val="dk1"/>
                </a:solidFill>
                <a:latin typeface="Quicksand"/>
                <a:ea typeface="Quicksand"/>
                <a:cs typeface="Quicksand"/>
                <a:sym typeface="Quicksand"/>
              </a:rPr>
              <a:t>Intellectual property rights and non-personal data management.</a:t>
            </a:r>
            <a:endParaRPr b="1"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Knowledge of the </a:t>
            </a:r>
            <a:r>
              <a:rPr b="1" lang="en-US" sz="1200">
                <a:solidFill>
                  <a:schemeClr val="dk1"/>
                </a:solidFill>
                <a:latin typeface="Quicksand"/>
                <a:ea typeface="Quicksand"/>
                <a:cs typeface="Quicksand"/>
                <a:sym typeface="Quicksand"/>
              </a:rPr>
              <a:t>Ethical principles, </a:t>
            </a:r>
            <a:r>
              <a:rPr lang="en-US" sz="1200">
                <a:solidFill>
                  <a:schemeClr val="dk1"/>
                </a:solidFill>
                <a:latin typeface="Quicksand"/>
                <a:ea typeface="Quicksand"/>
                <a:cs typeface="Quicksand"/>
                <a:sym typeface="Quicksand"/>
              </a:rPr>
              <a:t>frameworks and codes of conduct applicable to research.</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Knowledge of </a:t>
            </a:r>
            <a:r>
              <a:rPr b="1" lang="en-US" sz="1200">
                <a:solidFill>
                  <a:schemeClr val="dk1"/>
                </a:solidFill>
                <a:latin typeface="Quicksand"/>
                <a:ea typeface="Quicksand"/>
                <a:cs typeface="Quicksand"/>
                <a:sym typeface="Quicksand"/>
              </a:rPr>
              <a:t>legal issues </a:t>
            </a:r>
            <a:r>
              <a:rPr lang="en-US" sz="1200">
                <a:solidFill>
                  <a:schemeClr val="dk1"/>
                </a:solidFill>
                <a:latin typeface="Quicksand"/>
                <a:ea typeface="Quicksand"/>
                <a:cs typeface="Quicksand"/>
                <a:sym typeface="Quicksand"/>
              </a:rPr>
              <a:t>related to </a:t>
            </a:r>
            <a:r>
              <a:rPr b="1" lang="en-US" sz="1200">
                <a:solidFill>
                  <a:schemeClr val="dk1"/>
                </a:solidFill>
                <a:latin typeface="Quicksand"/>
                <a:ea typeface="Quicksand"/>
                <a:cs typeface="Quicksand"/>
                <a:sym typeface="Quicksand"/>
              </a:rPr>
              <a:t>data governance </a:t>
            </a:r>
            <a:r>
              <a:rPr lang="en-US" sz="1200">
                <a:solidFill>
                  <a:schemeClr val="dk1"/>
                </a:solidFill>
                <a:latin typeface="Quicksand"/>
                <a:ea typeface="Quicksand"/>
                <a:cs typeface="Quicksand"/>
                <a:sym typeface="Quicksand"/>
              </a:rPr>
              <a:t>including data use agreements and personal data regulations.</a:t>
            </a:r>
            <a:endParaRPr sz="1200">
              <a:solidFill>
                <a:schemeClr val="dk1"/>
              </a:solidFill>
              <a:latin typeface="Quicksand"/>
              <a:ea typeface="Quicksand"/>
              <a:cs typeface="Quicksand"/>
              <a:sym typeface="Quicksand"/>
            </a:endParaRPr>
          </a:p>
        </p:txBody>
      </p:sp>
      <p:sp>
        <p:nvSpPr>
          <p:cNvPr id="212" name="Google Shape;212;p7"/>
          <p:cNvSpPr txBox="1"/>
          <p:nvPr/>
        </p:nvSpPr>
        <p:spPr>
          <a:xfrm>
            <a:off x="6674500" y="2748563"/>
            <a:ext cx="426812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rgbClr val="000000"/>
                </a:solidFill>
                <a:latin typeface="Quicksand"/>
                <a:ea typeface="Quicksand"/>
                <a:cs typeface="Quicksand"/>
                <a:sym typeface="Quicksand"/>
              </a:rPr>
              <a:t>Essential skills and competences </a:t>
            </a:r>
            <a:endParaRPr b="1" sz="1800">
              <a:solidFill>
                <a:schemeClr val="dk1"/>
              </a:solidFill>
              <a:latin typeface="Quicksand"/>
              <a:ea typeface="Quicksand"/>
              <a:cs typeface="Quicksand"/>
              <a:sym typeface="Quicksand"/>
            </a:endParaRPr>
          </a:p>
        </p:txBody>
      </p:sp>
      <p:sp>
        <p:nvSpPr>
          <p:cNvPr id="213" name="Google Shape;213;p7"/>
          <p:cNvSpPr txBox="1"/>
          <p:nvPr/>
        </p:nvSpPr>
        <p:spPr>
          <a:xfrm>
            <a:off x="6537105" y="3157965"/>
            <a:ext cx="4405520" cy="2926442"/>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Basic </a:t>
            </a:r>
            <a:r>
              <a:rPr lang="en-US" sz="1200">
                <a:solidFill>
                  <a:schemeClr val="dk1"/>
                </a:solidFill>
                <a:latin typeface="Quicksand"/>
                <a:ea typeface="Quicksand"/>
                <a:cs typeface="Quicksand"/>
                <a:sym typeface="Quicksand"/>
              </a:rPr>
              <a:t>understanding</a:t>
            </a:r>
            <a:r>
              <a:rPr b="1" lang="en-US" sz="1200">
                <a:solidFill>
                  <a:schemeClr val="dk1"/>
                </a:solidFill>
                <a:latin typeface="Quicksand"/>
                <a:ea typeface="Quicksand"/>
                <a:cs typeface="Quicksand"/>
                <a:sym typeface="Quicksand"/>
              </a:rPr>
              <a:t> </a:t>
            </a:r>
            <a:r>
              <a:rPr lang="en-US" sz="1200">
                <a:solidFill>
                  <a:schemeClr val="dk1"/>
                </a:solidFill>
                <a:latin typeface="Quicksand"/>
                <a:ea typeface="Quicksand"/>
                <a:cs typeface="Quicksand"/>
                <a:sym typeface="Quicksand"/>
              </a:rPr>
              <a:t>of </a:t>
            </a:r>
            <a:r>
              <a:rPr b="1" lang="en-US" sz="1200">
                <a:solidFill>
                  <a:schemeClr val="dk1"/>
                </a:solidFill>
                <a:latin typeface="Quicksand"/>
                <a:ea typeface="Quicksand"/>
                <a:cs typeface="Quicksand"/>
                <a:sym typeface="Quicksand"/>
              </a:rPr>
              <a:t>OS/ FAIR principles</a:t>
            </a:r>
            <a:r>
              <a:rPr lang="en-US" sz="1200">
                <a:solidFill>
                  <a:schemeClr val="dk1"/>
                </a:solidFill>
                <a:latin typeface="Quicksand"/>
                <a:ea typeface="Quicksand"/>
                <a:cs typeface="Quicksand"/>
                <a:sym typeface="Quicksand"/>
              </a:rPr>
              <a:t>.</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Knowledge of </a:t>
            </a:r>
            <a:r>
              <a:rPr b="1" lang="en-US" sz="1200">
                <a:solidFill>
                  <a:schemeClr val="dk1"/>
                </a:solidFill>
                <a:latin typeface="Quicksand"/>
                <a:ea typeface="Quicksand"/>
                <a:cs typeface="Quicksand"/>
                <a:sym typeface="Quicksand"/>
              </a:rPr>
              <a:t>OS services, resources and research practices </a:t>
            </a:r>
            <a:r>
              <a:rPr lang="en-US" sz="1200">
                <a:solidFill>
                  <a:schemeClr val="dk1"/>
                </a:solidFill>
                <a:latin typeface="Quicksand"/>
                <a:ea typeface="Quicksand"/>
                <a:cs typeface="Quicksand"/>
                <a:sym typeface="Quicksand"/>
              </a:rPr>
              <a:t>that produce evidence relevant to the decision-making context.</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Expertise in </a:t>
            </a:r>
            <a:r>
              <a:rPr b="1" lang="en-US" sz="1200">
                <a:solidFill>
                  <a:schemeClr val="dk1"/>
                </a:solidFill>
                <a:latin typeface="Quicksand"/>
                <a:ea typeface="Quicksand"/>
                <a:cs typeface="Quicksand"/>
                <a:sym typeface="Quicksand"/>
              </a:rPr>
              <a:t>applying evidence </a:t>
            </a:r>
            <a:r>
              <a:rPr lang="en-US" sz="1200">
                <a:solidFill>
                  <a:schemeClr val="dk1"/>
                </a:solidFill>
                <a:latin typeface="Quicksand"/>
                <a:ea typeface="Quicksand"/>
                <a:cs typeface="Quicksand"/>
                <a:sym typeface="Quicksand"/>
              </a:rPr>
              <a:t>from OS to the decision-making context, considering the opportunities, limitations, and constraints.</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Knowledge management</a:t>
            </a:r>
            <a:r>
              <a:rPr lang="en-US" sz="1200">
                <a:solidFill>
                  <a:schemeClr val="dk1"/>
                </a:solidFill>
                <a:latin typeface="Quicksand"/>
                <a:ea typeface="Quicksand"/>
                <a:cs typeface="Quicksand"/>
                <a:sym typeface="Quicksand"/>
              </a:rPr>
              <a:t>: synthesising outputs of research and consultation, identifying their relevance to specific issues and stakeholders. </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Policy evaluation</a:t>
            </a:r>
            <a:r>
              <a:rPr lang="en-US" sz="1200">
                <a:solidFill>
                  <a:schemeClr val="dk1"/>
                </a:solidFill>
                <a:latin typeface="Quicksand"/>
                <a:ea typeface="Quicksand"/>
                <a:cs typeface="Quicksand"/>
                <a:sym typeface="Quicksand"/>
              </a:rPr>
              <a:t>: ability to </a:t>
            </a:r>
            <a:r>
              <a:rPr b="1" lang="en-US" sz="1200">
                <a:solidFill>
                  <a:schemeClr val="dk1"/>
                </a:solidFill>
                <a:latin typeface="Quicksand"/>
                <a:ea typeface="Quicksand"/>
                <a:cs typeface="Quicksand"/>
                <a:sym typeface="Quicksand"/>
              </a:rPr>
              <a:t>monitor </a:t>
            </a:r>
            <a:r>
              <a:rPr lang="en-US" sz="1200">
                <a:solidFill>
                  <a:schemeClr val="dk1"/>
                </a:solidFill>
                <a:latin typeface="Quicksand"/>
                <a:ea typeface="Quicksand"/>
                <a:cs typeface="Quicksand"/>
                <a:sym typeface="Quicksand"/>
              </a:rPr>
              <a:t>and </a:t>
            </a:r>
            <a:r>
              <a:rPr b="1" lang="en-US" sz="1200">
                <a:solidFill>
                  <a:schemeClr val="dk1"/>
                </a:solidFill>
                <a:latin typeface="Quicksand"/>
                <a:ea typeface="Quicksand"/>
                <a:cs typeface="Quicksand"/>
                <a:sym typeface="Quicksand"/>
              </a:rPr>
              <a:t>evaluate existing policies</a:t>
            </a:r>
            <a:r>
              <a:rPr lang="en-US" sz="1200">
                <a:solidFill>
                  <a:schemeClr val="dk1"/>
                </a:solidFill>
                <a:latin typeface="Quicksand"/>
                <a:ea typeface="Quicksand"/>
                <a:cs typeface="Quicksand"/>
                <a:sym typeface="Quicksand"/>
              </a:rPr>
              <a:t> relevant to the decision-making context, including their implementation and outcomes.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Basic knowledge of </a:t>
            </a:r>
            <a:r>
              <a:rPr b="1" lang="en-US" sz="1200">
                <a:solidFill>
                  <a:schemeClr val="dk1"/>
                </a:solidFill>
                <a:latin typeface="Quicksand"/>
                <a:ea typeface="Quicksand"/>
                <a:cs typeface="Quicksand"/>
                <a:sym typeface="Quicksand"/>
              </a:rPr>
              <a:t>research integrity principles</a:t>
            </a:r>
            <a:r>
              <a:rPr lang="en-US" sz="1200">
                <a:solidFill>
                  <a:schemeClr val="dk1"/>
                </a:solidFill>
                <a:latin typeface="Quicksand"/>
                <a:ea typeface="Quicksand"/>
                <a:cs typeface="Quicksand"/>
                <a:sym typeface="Quicksand"/>
              </a:rPr>
              <a:t>, frameworks and ethical codes.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Knowledge of the </a:t>
            </a:r>
            <a:r>
              <a:rPr b="1" lang="en-US" sz="1200">
                <a:solidFill>
                  <a:schemeClr val="dk1"/>
                </a:solidFill>
                <a:latin typeface="Quicksand"/>
                <a:ea typeface="Quicksand"/>
                <a:cs typeface="Quicksand"/>
                <a:sym typeface="Quicksand"/>
              </a:rPr>
              <a:t>responsible use of data-driven technologies.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8"/>
          <p:cNvSpPr txBox="1"/>
          <p:nvPr/>
        </p:nvSpPr>
        <p:spPr>
          <a:xfrm>
            <a:off x="2943957" y="4860164"/>
            <a:ext cx="6830471" cy="1426031"/>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Negotiating with stakeholders </a:t>
            </a:r>
            <a:r>
              <a:rPr lang="en-US" sz="1200">
                <a:solidFill>
                  <a:schemeClr val="dk1"/>
                </a:solidFill>
                <a:latin typeface="Quicksand"/>
                <a:ea typeface="Quicksand"/>
                <a:cs typeface="Quicksand"/>
                <a:sym typeface="Quicksand"/>
              </a:rPr>
              <a:t>to articulate rights and responsibilities for policy implementation.</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Advocating policy measures </a:t>
            </a:r>
            <a:r>
              <a:rPr lang="en-US" sz="1200">
                <a:solidFill>
                  <a:schemeClr val="dk1"/>
                </a:solidFill>
                <a:latin typeface="Quicksand"/>
                <a:ea typeface="Quicksand"/>
                <a:cs typeface="Quicksand"/>
                <a:sym typeface="Quicksand"/>
              </a:rPr>
              <a:t>by addressing the audiences needed to mobilise key enablers and other human resources.</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Mobilising and managing </a:t>
            </a:r>
            <a:r>
              <a:rPr lang="en-US" sz="1200">
                <a:solidFill>
                  <a:schemeClr val="dk1"/>
                </a:solidFill>
                <a:latin typeface="Quicksand"/>
                <a:ea typeface="Quicksand"/>
                <a:cs typeface="Quicksand"/>
                <a:sym typeface="Quicksand"/>
              </a:rPr>
              <a:t>financial and material resources, demonstrating trustworthiness.</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Complying with regulations </a:t>
            </a:r>
            <a:r>
              <a:rPr lang="en-US" sz="1200">
                <a:solidFill>
                  <a:schemeClr val="dk1"/>
                </a:solidFill>
                <a:latin typeface="Quicksand"/>
                <a:ea typeface="Quicksand"/>
                <a:cs typeface="Quicksand"/>
                <a:sym typeface="Quicksand"/>
              </a:rPr>
              <a:t>and respecting confidentiality obligations.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Using initiative to </a:t>
            </a:r>
            <a:r>
              <a:rPr b="1" lang="en-US" sz="1200">
                <a:solidFill>
                  <a:schemeClr val="dk1"/>
                </a:solidFill>
                <a:latin typeface="Quicksand"/>
                <a:ea typeface="Quicksand"/>
                <a:cs typeface="Quicksand"/>
                <a:sym typeface="Quicksand"/>
              </a:rPr>
              <a:t>formulate policy implementation strategies</a:t>
            </a:r>
            <a:r>
              <a:rPr lang="en-US" sz="1200">
                <a:solidFill>
                  <a:schemeClr val="dk1"/>
                </a:solidFill>
                <a:latin typeface="Quicksand"/>
                <a:ea typeface="Quicksand"/>
                <a:cs typeface="Quicksand"/>
                <a:sym typeface="Quicksand"/>
              </a:rPr>
              <a:t>.</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Applying systemic thinking to </a:t>
            </a:r>
            <a:r>
              <a:rPr b="1" lang="en-US" sz="1200">
                <a:solidFill>
                  <a:schemeClr val="dk1"/>
                </a:solidFill>
                <a:latin typeface="Quicksand"/>
                <a:ea typeface="Quicksand"/>
                <a:cs typeface="Quicksand"/>
                <a:sym typeface="Quicksand"/>
              </a:rPr>
              <a:t>critically evaluate evidence </a:t>
            </a:r>
            <a:r>
              <a:rPr lang="en-US" sz="1200">
                <a:solidFill>
                  <a:schemeClr val="dk1"/>
                </a:solidFill>
                <a:latin typeface="Quicksand"/>
                <a:ea typeface="Quicksand"/>
                <a:cs typeface="Quicksand"/>
                <a:sym typeface="Quicksand"/>
              </a:rPr>
              <a:t>and its sources.</a:t>
            </a:r>
            <a:endParaRPr/>
          </a:p>
        </p:txBody>
      </p:sp>
      <p:sp>
        <p:nvSpPr>
          <p:cNvPr id="220" name="Google Shape;220;p8"/>
          <p:cNvSpPr txBox="1"/>
          <p:nvPr>
            <p:ph type="title"/>
          </p:nvPr>
        </p:nvSpPr>
        <p:spPr>
          <a:xfrm>
            <a:off x="838200" y="9817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MVS for the 3 profiles: Policy Maker</a:t>
            </a:r>
            <a:endParaRPr/>
          </a:p>
        </p:txBody>
      </p:sp>
      <p:sp>
        <p:nvSpPr>
          <p:cNvPr id="221" name="Google Shape;221;p8"/>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222" name="Google Shape;222;p8"/>
          <p:cNvGrpSpPr/>
          <p:nvPr/>
        </p:nvGrpSpPr>
        <p:grpSpPr>
          <a:xfrm>
            <a:off x="10744686" y="499879"/>
            <a:ext cx="901101" cy="1016886"/>
            <a:chOff x="10486191" y="1638299"/>
            <a:chExt cx="1735218" cy="1958180"/>
          </a:xfrm>
        </p:grpSpPr>
        <p:sp>
          <p:nvSpPr>
            <p:cNvPr id="223" name="Google Shape;223;p8"/>
            <p:cNvSpPr/>
            <p:nvPr/>
          </p:nvSpPr>
          <p:spPr>
            <a:xfrm>
              <a:off x="11041593" y="3030287"/>
              <a:ext cx="566192" cy="566192"/>
            </a:xfrm>
            <a:prstGeom prst="ellipse">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24" name="Google Shape;224;p8"/>
            <p:cNvSpPr/>
            <p:nvPr/>
          </p:nvSpPr>
          <p:spPr>
            <a:xfrm>
              <a:off x="11150448" y="3182447"/>
              <a:ext cx="346793" cy="234899"/>
            </a:xfrm>
            <a:custGeom>
              <a:rect b="b" l="l" r="r" t="t"/>
              <a:pathLst>
                <a:path extrusionOk="0" h="2180445" w="3219104">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25" name="Google Shape;225;p8"/>
            <p:cNvSpPr/>
            <p:nvPr/>
          </p:nvSpPr>
          <p:spPr>
            <a:xfrm rot="-5400002">
              <a:off x="10916400" y="1208091"/>
              <a:ext cx="874800" cy="1735217"/>
            </a:xfrm>
            <a:prstGeom prst="round2SameRect">
              <a:avLst>
                <a:gd fmla="val 50000" name="adj1"/>
                <a:gd fmla="val 0" name="adj2"/>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226" name="Google Shape;226;p8"/>
            <p:cNvCxnSpPr/>
            <p:nvPr/>
          </p:nvCxnSpPr>
          <p:spPr>
            <a:xfrm>
              <a:off x="11324688" y="2597797"/>
              <a:ext cx="0" cy="427219"/>
            </a:xfrm>
            <a:prstGeom prst="straightConnector1">
              <a:avLst/>
            </a:prstGeom>
            <a:noFill/>
            <a:ln cap="flat" cmpd="sng" w="25400">
              <a:solidFill>
                <a:srgbClr val="7030A0"/>
              </a:solidFill>
              <a:prstDash val="dot"/>
              <a:miter lim="800000"/>
              <a:headEnd len="med" w="med" type="triangle"/>
              <a:tailEnd len="sm" w="sm" type="none"/>
            </a:ln>
          </p:spPr>
        </p:cxnSp>
        <p:sp>
          <p:nvSpPr>
            <p:cNvPr id="227" name="Google Shape;227;p8"/>
            <p:cNvSpPr txBox="1"/>
            <p:nvPr/>
          </p:nvSpPr>
          <p:spPr>
            <a:xfrm>
              <a:off x="10725081" y="1859355"/>
              <a:ext cx="1348584" cy="47413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1000"/>
                <a:buFont typeface="Quicksand"/>
                <a:buNone/>
              </a:pPr>
              <a:r>
                <a:rPr b="1" i="0" lang="en-US" sz="1000" u="none" cap="none" strike="noStrike">
                  <a:solidFill>
                    <a:srgbClr val="FFFFFF"/>
                  </a:solidFill>
                  <a:latin typeface="Quicksand"/>
                  <a:ea typeface="Quicksand"/>
                  <a:cs typeface="Quicksand"/>
                  <a:sym typeface="Quicksand"/>
                </a:rPr>
                <a:t>Prepare</a:t>
              </a:r>
              <a:endParaRPr b="1" i="0" sz="1000" u="none" cap="none" strike="noStrike">
                <a:solidFill>
                  <a:srgbClr val="FFFFFF"/>
                </a:solidFill>
                <a:latin typeface="Quicksand"/>
                <a:ea typeface="Quicksand"/>
                <a:cs typeface="Quicksand"/>
                <a:sym typeface="Quicksand"/>
              </a:endParaRPr>
            </a:p>
          </p:txBody>
        </p:sp>
      </p:grpSp>
      <p:sp>
        <p:nvSpPr>
          <p:cNvPr id="228" name="Google Shape;228;p8"/>
          <p:cNvSpPr txBox="1"/>
          <p:nvPr/>
        </p:nvSpPr>
        <p:spPr>
          <a:xfrm>
            <a:off x="741197" y="1199005"/>
            <a:ext cx="3521681"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Quicksand"/>
                <a:ea typeface="Quicksand"/>
                <a:cs typeface="Quicksand"/>
                <a:sym typeface="Quicksand"/>
              </a:rPr>
              <a:t>Research Policy/Decision Maker Facilitating OS </a:t>
            </a:r>
            <a:endParaRPr/>
          </a:p>
        </p:txBody>
      </p:sp>
      <p:sp>
        <p:nvSpPr>
          <p:cNvPr id="229" name="Google Shape;229;p8"/>
          <p:cNvSpPr txBox="1"/>
          <p:nvPr/>
        </p:nvSpPr>
        <p:spPr>
          <a:xfrm>
            <a:off x="6764106" y="1199005"/>
            <a:ext cx="3521681"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Quicksand"/>
                <a:ea typeface="Quicksand"/>
                <a:cs typeface="Quicksand"/>
                <a:sym typeface="Quicksand"/>
              </a:rPr>
              <a:t>Evidence-informed Policy and Decision Maker</a:t>
            </a:r>
            <a:endParaRPr/>
          </a:p>
        </p:txBody>
      </p:sp>
      <p:sp>
        <p:nvSpPr>
          <p:cNvPr id="230" name="Google Shape;230;p8"/>
          <p:cNvSpPr txBox="1"/>
          <p:nvPr/>
        </p:nvSpPr>
        <p:spPr>
          <a:xfrm>
            <a:off x="4698741" y="4497869"/>
            <a:ext cx="426812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rgbClr val="000000"/>
                </a:solidFill>
                <a:latin typeface="Quicksand"/>
                <a:ea typeface="Quicksand"/>
                <a:cs typeface="Quicksand"/>
                <a:sym typeface="Quicksand"/>
              </a:rPr>
              <a:t>Soft/Transversal Skills</a:t>
            </a:r>
            <a:endParaRPr b="1" sz="1800">
              <a:solidFill>
                <a:schemeClr val="dk1"/>
              </a:solidFill>
              <a:latin typeface="Quicksand"/>
              <a:ea typeface="Quicksand"/>
              <a:cs typeface="Quicksand"/>
              <a:sym typeface="Quicksand"/>
            </a:endParaRPr>
          </a:p>
        </p:txBody>
      </p:sp>
      <p:sp>
        <p:nvSpPr>
          <p:cNvPr id="231" name="Google Shape;231;p8"/>
          <p:cNvSpPr txBox="1"/>
          <p:nvPr/>
        </p:nvSpPr>
        <p:spPr>
          <a:xfrm>
            <a:off x="741197" y="2383490"/>
            <a:ext cx="4405520" cy="2092881"/>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Promotes and supports </a:t>
            </a:r>
            <a:r>
              <a:rPr lang="en-US" sz="1200">
                <a:solidFill>
                  <a:schemeClr val="dk1"/>
                </a:solidFill>
                <a:latin typeface="Quicksand"/>
                <a:ea typeface="Quicksand"/>
                <a:cs typeface="Quicksand"/>
                <a:sym typeface="Quicksand"/>
              </a:rPr>
              <a:t>OS.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Engages all the appropriate </a:t>
            </a:r>
            <a:r>
              <a:rPr b="1" lang="en-US" sz="1200">
                <a:solidFill>
                  <a:schemeClr val="dk1"/>
                </a:solidFill>
                <a:latin typeface="Quicksand"/>
                <a:ea typeface="Quicksand"/>
                <a:cs typeface="Quicksand"/>
                <a:sym typeface="Quicksand"/>
              </a:rPr>
              <a:t>target audiences &amp; key stakeholders.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Identifies actions to </a:t>
            </a:r>
            <a:r>
              <a:rPr b="1" lang="en-US" sz="1200">
                <a:solidFill>
                  <a:schemeClr val="dk1"/>
                </a:solidFill>
                <a:latin typeface="Quicksand"/>
                <a:ea typeface="Quicksand"/>
                <a:cs typeface="Quicksand"/>
                <a:sym typeface="Quicksand"/>
              </a:rPr>
              <a:t>advance national policies </a:t>
            </a:r>
            <a:r>
              <a:rPr lang="en-US" sz="1200">
                <a:solidFill>
                  <a:schemeClr val="dk1"/>
                </a:solidFill>
                <a:latin typeface="Quicksand"/>
                <a:ea typeface="Quicksand"/>
                <a:cs typeface="Quicksand"/>
                <a:sym typeface="Quicksand"/>
              </a:rPr>
              <a:t>on FAIR and OS.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Understands the importance of addressing gaps in provision of </a:t>
            </a:r>
            <a:r>
              <a:rPr b="1" lang="en-US" sz="1200">
                <a:solidFill>
                  <a:schemeClr val="dk1"/>
                </a:solidFill>
                <a:latin typeface="Quicksand"/>
                <a:ea typeface="Quicksand"/>
                <a:cs typeface="Quicksand"/>
                <a:sym typeface="Quicksand"/>
              </a:rPr>
              <a:t>digital skills </a:t>
            </a:r>
            <a:r>
              <a:rPr lang="en-US" sz="1200">
                <a:solidFill>
                  <a:schemeClr val="dk1"/>
                </a:solidFill>
                <a:latin typeface="Quicksand"/>
                <a:ea typeface="Quicksand"/>
                <a:cs typeface="Quicksand"/>
                <a:sym typeface="Quicksand"/>
              </a:rPr>
              <a:t>for FAIR and OS.</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Promotes digital skills </a:t>
            </a:r>
            <a:r>
              <a:rPr lang="en-US" sz="1200">
                <a:solidFill>
                  <a:schemeClr val="dk1"/>
                </a:solidFill>
                <a:latin typeface="Quicksand"/>
                <a:ea typeface="Quicksand"/>
                <a:cs typeface="Quicksand"/>
                <a:sym typeface="Quicksand"/>
              </a:rPr>
              <a:t>for data intensive science transferable across different sectors.</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Sets up </a:t>
            </a:r>
            <a:r>
              <a:rPr b="1" lang="en-US" sz="1200">
                <a:solidFill>
                  <a:schemeClr val="dk1"/>
                </a:solidFill>
                <a:latin typeface="Quicksand"/>
                <a:ea typeface="Quicksand"/>
                <a:cs typeface="Quicksand"/>
                <a:sym typeface="Quicksand"/>
              </a:rPr>
              <a:t>policies or a strategic framework </a:t>
            </a:r>
            <a:r>
              <a:rPr lang="en-US" sz="1200">
                <a:solidFill>
                  <a:schemeClr val="dk1"/>
                </a:solidFill>
                <a:latin typeface="Quicksand"/>
                <a:ea typeface="Quicksand"/>
                <a:cs typeface="Quicksand"/>
                <a:sym typeface="Quicksand"/>
              </a:rPr>
              <a:t>which serve to promote a preferred course of action and could include financial support research. </a:t>
            </a:r>
            <a:endParaRPr/>
          </a:p>
        </p:txBody>
      </p:sp>
      <p:sp>
        <p:nvSpPr>
          <p:cNvPr id="232" name="Google Shape;232;p8"/>
          <p:cNvSpPr txBox="1"/>
          <p:nvPr/>
        </p:nvSpPr>
        <p:spPr>
          <a:xfrm>
            <a:off x="6764106" y="2388270"/>
            <a:ext cx="4405520" cy="1592744"/>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Identifies available OS </a:t>
            </a:r>
            <a:r>
              <a:rPr b="1" lang="en-US" sz="1200">
                <a:solidFill>
                  <a:schemeClr val="dk1"/>
                </a:solidFill>
                <a:latin typeface="Quicksand"/>
                <a:ea typeface="Quicksand"/>
                <a:cs typeface="Quicksand"/>
                <a:sym typeface="Quicksand"/>
              </a:rPr>
              <a:t>outcomes </a:t>
            </a:r>
            <a:r>
              <a:rPr lang="en-US" sz="1200">
                <a:solidFill>
                  <a:schemeClr val="dk1"/>
                </a:solidFill>
                <a:latin typeface="Quicksand"/>
                <a:ea typeface="Quicksand"/>
                <a:cs typeface="Quicksand"/>
                <a:sym typeface="Quicksand"/>
              </a:rPr>
              <a:t>relevant to an issue that requires a policy.  </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Collaborates with expert communities </a:t>
            </a:r>
            <a:r>
              <a:rPr lang="en-US" sz="1200">
                <a:solidFill>
                  <a:schemeClr val="dk1"/>
                </a:solidFill>
                <a:latin typeface="Quicksand"/>
                <a:ea typeface="Quicksand"/>
                <a:cs typeface="Quicksand"/>
                <a:sym typeface="Quicksand"/>
              </a:rPr>
              <a:t>for elicitation, review and evaluation of data and design of a policy.</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Deploys appropriate </a:t>
            </a:r>
            <a:r>
              <a:rPr b="1" lang="en-US" sz="1200">
                <a:solidFill>
                  <a:schemeClr val="dk1"/>
                </a:solidFill>
                <a:latin typeface="Quicksand"/>
                <a:ea typeface="Quicksand"/>
                <a:cs typeface="Quicksand"/>
                <a:sym typeface="Quicksand"/>
              </a:rPr>
              <a:t>policy outcome monitoring </a:t>
            </a:r>
            <a:r>
              <a:rPr lang="en-US" sz="1200">
                <a:solidFill>
                  <a:schemeClr val="dk1"/>
                </a:solidFill>
                <a:latin typeface="Quicksand"/>
                <a:ea typeface="Quicksand"/>
                <a:cs typeface="Quicksand"/>
                <a:sym typeface="Quicksand"/>
              </a:rPr>
              <a:t>and </a:t>
            </a:r>
            <a:r>
              <a:rPr b="1" lang="en-US" sz="1200">
                <a:solidFill>
                  <a:schemeClr val="dk1"/>
                </a:solidFill>
                <a:latin typeface="Quicksand"/>
                <a:ea typeface="Quicksand"/>
                <a:cs typeface="Quicksand"/>
                <a:sym typeface="Quicksand"/>
              </a:rPr>
              <a:t>evaluation</a:t>
            </a:r>
            <a:r>
              <a:rPr lang="en-US" sz="1200">
                <a:solidFill>
                  <a:schemeClr val="dk1"/>
                </a:solidFill>
                <a:latin typeface="Quicksand"/>
                <a:ea typeface="Quicksand"/>
                <a:cs typeface="Quicksand"/>
                <a:sym typeface="Quicksand"/>
              </a:rPr>
              <a:t> designs based on OS evidence.</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Ensures</a:t>
            </a:r>
            <a:r>
              <a:rPr b="1" lang="en-US" sz="1200">
                <a:solidFill>
                  <a:schemeClr val="dk1"/>
                </a:solidFill>
                <a:latin typeface="Quicksand"/>
                <a:ea typeface="Quicksand"/>
                <a:cs typeface="Quicksand"/>
                <a:sym typeface="Quicksand"/>
              </a:rPr>
              <a:t> inclusiveness </a:t>
            </a:r>
            <a:r>
              <a:rPr lang="en-US" sz="1200">
                <a:solidFill>
                  <a:schemeClr val="dk1"/>
                </a:solidFill>
                <a:latin typeface="Quicksand"/>
                <a:ea typeface="Quicksand"/>
                <a:cs typeface="Quicksand"/>
                <a:sym typeface="Quicksand"/>
              </a:rPr>
              <a:t>in evidence’s production and evaluation.</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Promotes and supports OS as a </a:t>
            </a:r>
            <a:r>
              <a:rPr b="1" lang="en-US" sz="1200">
                <a:solidFill>
                  <a:schemeClr val="dk1"/>
                </a:solidFill>
                <a:latin typeface="Quicksand"/>
                <a:ea typeface="Quicksand"/>
                <a:cs typeface="Quicksand"/>
                <a:sym typeface="Quicksand"/>
              </a:rPr>
              <a:t>source of evidence</a:t>
            </a:r>
            <a:r>
              <a:rPr lang="en-US" sz="1200">
                <a:solidFill>
                  <a:schemeClr val="dk1"/>
                </a:solidFill>
                <a:latin typeface="Quicksand"/>
                <a:ea typeface="Quicksand"/>
                <a:cs typeface="Quicksand"/>
                <a:sym typeface="Quicksand"/>
              </a:rPr>
              <a:t>.</a:t>
            </a:r>
            <a:endParaRPr/>
          </a:p>
        </p:txBody>
      </p:sp>
      <p:sp>
        <p:nvSpPr>
          <p:cNvPr id="233" name="Google Shape;233;p8"/>
          <p:cNvSpPr txBox="1"/>
          <p:nvPr/>
        </p:nvSpPr>
        <p:spPr>
          <a:xfrm>
            <a:off x="741197" y="1990800"/>
            <a:ext cx="352168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rgbClr val="000000"/>
                </a:solidFill>
                <a:latin typeface="Quicksand"/>
                <a:ea typeface="Quicksand"/>
                <a:cs typeface="Quicksand"/>
                <a:sym typeface="Quicksand"/>
              </a:rPr>
              <a:t>Main activities </a:t>
            </a:r>
            <a:endParaRPr sz="1800">
              <a:solidFill>
                <a:schemeClr val="dk1"/>
              </a:solidFill>
              <a:latin typeface="Calibri"/>
              <a:ea typeface="Calibri"/>
              <a:cs typeface="Calibri"/>
              <a:sym typeface="Calibri"/>
            </a:endParaRPr>
          </a:p>
        </p:txBody>
      </p:sp>
      <p:sp>
        <p:nvSpPr>
          <p:cNvPr id="234" name="Google Shape;234;p8"/>
          <p:cNvSpPr txBox="1"/>
          <p:nvPr/>
        </p:nvSpPr>
        <p:spPr>
          <a:xfrm>
            <a:off x="6764106" y="1990800"/>
            <a:ext cx="342492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rgbClr val="000000"/>
                </a:solidFill>
                <a:latin typeface="Quicksand"/>
                <a:ea typeface="Quicksand"/>
                <a:cs typeface="Quicksand"/>
                <a:sym typeface="Quicksand"/>
              </a:rPr>
              <a:t>Main activities </a:t>
            </a:r>
            <a:endParaRPr sz="18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9"/>
          <p:cNvSpPr/>
          <p:nvPr/>
        </p:nvSpPr>
        <p:spPr>
          <a:xfrm>
            <a:off x="742527" y="1452188"/>
            <a:ext cx="4008085" cy="1613345"/>
          </a:xfrm>
          <a:prstGeom prst="roundRect">
            <a:avLst>
              <a:gd fmla="val 16667" name="adj"/>
            </a:avLst>
          </a:prstGeom>
          <a:solidFill>
            <a:schemeClr val="accent1"/>
          </a:solidFill>
          <a:ln cap="flat" cmpd="sng" w="12700">
            <a:solidFill>
              <a:srgbClr val="6A973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1" name="Google Shape;241;p9"/>
          <p:cNvSpPr txBox="1"/>
          <p:nvPr>
            <p:ph type="title"/>
          </p:nvPr>
        </p:nvSpPr>
        <p:spPr>
          <a:xfrm>
            <a:off x="838200" y="9817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2800"/>
              <a:buFont typeface="Quicksand"/>
              <a:buNone/>
            </a:pPr>
            <a:r>
              <a:rPr lang="en-US" sz="2800">
                <a:solidFill>
                  <a:srgbClr val="0070C0"/>
                </a:solidFill>
                <a:latin typeface="Quicksand"/>
                <a:ea typeface="Quicksand"/>
                <a:cs typeface="Quicksand"/>
                <a:sym typeface="Quicksand"/>
              </a:rPr>
              <a:t>MVS for the 3 profiles: Civil Servant</a:t>
            </a:r>
            <a:endParaRPr/>
          </a:p>
        </p:txBody>
      </p:sp>
      <p:sp>
        <p:nvSpPr>
          <p:cNvPr id="242" name="Google Shape;242;p9"/>
          <p:cNvSpPr txBox="1"/>
          <p:nvPr>
            <p:ph idx="11" type="ftr"/>
          </p:nvPr>
        </p:nvSpPr>
        <p:spPr>
          <a:xfrm>
            <a:off x="1578203" y="6413084"/>
            <a:ext cx="5369351"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Betty Evangelinou, GRNET | IDCC25 Skills4EOSC Workshop</a:t>
            </a:r>
            <a:endParaRPr/>
          </a:p>
        </p:txBody>
      </p:sp>
      <p:grpSp>
        <p:nvGrpSpPr>
          <p:cNvPr id="243" name="Google Shape;243;p9"/>
          <p:cNvGrpSpPr/>
          <p:nvPr/>
        </p:nvGrpSpPr>
        <p:grpSpPr>
          <a:xfrm>
            <a:off x="10744686" y="499879"/>
            <a:ext cx="901101" cy="1016886"/>
            <a:chOff x="10486191" y="1638299"/>
            <a:chExt cx="1735218" cy="1958180"/>
          </a:xfrm>
        </p:grpSpPr>
        <p:sp>
          <p:nvSpPr>
            <p:cNvPr id="244" name="Google Shape;244;p9"/>
            <p:cNvSpPr/>
            <p:nvPr/>
          </p:nvSpPr>
          <p:spPr>
            <a:xfrm>
              <a:off x="11041593" y="3030287"/>
              <a:ext cx="566192" cy="566192"/>
            </a:xfrm>
            <a:prstGeom prst="ellipse">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45" name="Google Shape;245;p9"/>
            <p:cNvSpPr/>
            <p:nvPr/>
          </p:nvSpPr>
          <p:spPr>
            <a:xfrm>
              <a:off x="11150448" y="3182447"/>
              <a:ext cx="346793" cy="234899"/>
            </a:xfrm>
            <a:custGeom>
              <a:rect b="b" l="l" r="r" t="t"/>
              <a:pathLst>
                <a:path extrusionOk="0" h="2180445" w="3219104">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46" name="Google Shape;246;p9"/>
            <p:cNvSpPr/>
            <p:nvPr/>
          </p:nvSpPr>
          <p:spPr>
            <a:xfrm rot="-5400002">
              <a:off x="10916400" y="1208091"/>
              <a:ext cx="874800" cy="1735217"/>
            </a:xfrm>
            <a:prstGeom prst="round2SameRect">
              <a:avLst>
                <a:gd fmla="val 50000" name="adj1"/>
                <a:gd fmla="val 0" name="adj2"/>
              </a:avLst>
            </a:prstGeom>
            <a:solidFill>
              <a:srgbClr val="703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cxnSp>
          <p:nvCxnSpPr>
            <p:cNvPr id="247" name="Google Shape;247;p9"/>
            <p:cNvCxnSpPr/>
            <p:nvPr/>
          </p:nvCxnSpPr>
          <p:spPr>
            <a:xfrm>
              <a:off x="11324688" y="2597797"/>
              <a:ext cx="0" cy="427219"/>
            </a:xfrm>
            <a:prstGeom prst="straightConnector1">
              <a:avLst/>
            </a:prstGeom>
            <a:noFill/>
            <a:ln cap="flat" cmpd="sng" w="25400">
              <a:solidFill>
                <a:srgbClr val="7030A0"/>
              </a:solidFill>
              <a:prstDash val="dot"/>
              <a:miter lim="800000"/>
              <a:headEnd len="med" w="med" type="triangle"/>
              <a:tailEnd len="sm" w="sm" type="none"/>
            </a:ln>
          </p:spPr>
        </p:cxnSp>
        <p:sp>
          <p:nvSpPr>
            <p:cNvPr id="248" name="Google Shape;248;p9"/>
            <p:cNvSpPr txBox="1"/>
            <p:nvPr/>
          </p:nvSpPr>
          <p:spPr>
            <a:xfrm>
              <a:off x="10725081" y="1859355"/>
              <a:ext cx="1348584" cy="47413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1000"/>
                <a:buFont typeface="Quicksand"/>
                <a:buNone/>
              </a:pPr>
              <a:r>
                <a:rPr b="1" i="0" lang="en-US" sz="1000" u="none" cap="none" strike="noStrike">
                  <a:solidFill>
                    <a:srgbClr val="FFFFFF"/>
                  </a:solidFill>
                  <a:latin typeface="Quicksand"/>
                  <a:ea typeface="Quicksand"/>
                  <a:cs typeface="Quicksand"/>
                  <a:sym typeface="Quicksand"/>
                </a:rPr>
                <a:t>Prepare</a:t>
              </a:r>
              <a:endParaRPr b="1" i="0" sz="1000" u="none" cap="none" strike="noStrike">
                <a:solidFill>
                  <a:srgbClr val="FFFFFF"/>
                </a:solidFill>
                <a:latin typeface="Quicksand"/>
                <a:ea typeface="Quicksand"/>
                <a:cs typeface="Quicksand"/>
                <a:sym typeface="Quicksand"/>
              </a:endParaRPr>
            </a:p>
          </p:txBody>
        </p:sp>
      </p:grpSp>
      <p:sp>
        <p:nvSpPr>
          <p:cNvPr id="249" name="Google Shape;249;p9"/>
          <p:cNvSpPr txBox="1"/>
          <p:nvPr/>
        </p:nvSpPr>
        <p:spPr>
          <a:xfrm>
            <a:off x="903216" y="1516765"/>
            <a:ext cx="352168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Quicksand"/>
                <a:ea typeface="Quicksand"/>
                <a:cs typeface="Quicksand"/>
                <a:sym typeface="Quicksand"/>
              </a:rPr>
              <a:t>Civil Servant</a:t>
            </a:r>
            <a:endParaRPr/>
          </a:p>
        </p:txBody>
      </p:sp>
      <p:sp>
        <p:nvSpPr>
          <p:cNvPr id="250" name="Google Shape;250;p9"/>
          <p:cNvSpPr txBox="1"/>
          <p:nvPr/>
        </p:nvSpPr>
        <p:spPr>
          <a:xfrm>
            <a:off x="903216" y="1979121"/>
            <a:ext cx="3224516"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Quicksand"/>
                <a:ea typeface="Quicksand"/>
                <a:cs typeface="Quicksand"/>
                <a:sym typeface="Quicksand"/>
              </a:rPr>
              <a:t>Associated function titles: </a:t>
            </a:r>
            <a:r>
              <a:rPr lang="en-US" sz="1400">
                <a:solidFill>
                  <a:schemeClr val="dk1"/>
                </a:solidFill>
                <a:latin typeface="Quicksand"/>
                <a:ea typeface="Quicksand"/>
                <a:cs typeface="Quicksand"/>
                <a:sym typeface="Quicksand"/>
              </a:rPr>
              <a:t>Public Policy Advisor, Government Analyst, Administrative Officer, Policy Coordinator, Regulatory Specialist</a:t>
            </a:r>
            <a:endParaRPr/>
          </a:p>
        </p:txBody>
      </p:sp>
      <p:sp>
        <p:nvSpPr>
          <p:cNvPr id="251" name="Google Shape;251;p9"/>
          <p:cNvSpPr txBox="1"/>
          <p:nvPr/>
        </p:nvSpPr>
        <p:spPr>
          <a:xfrm>
            <a:off x="5766318" y="1934670"/>
            <a:ext cx="6055568" cy="3259867"/>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Good</a:t>
            </a:r>
            <a:r>
              <a:rPr lang="en-US" sz="1200">
                <a:solidFill>
                  <a:schemeClr val="dk1"/>
                </a:solidFill>
                <a:latin typeface="Quicksand"/>
                <a:ea typeface="Quicksand"/>
                <a:cs typeface="Quicksand"/>
                <a:sym typeface="Quicksand"/>
              </a:rPr>
              <a:t> understanding of </a:t>
            </a:r>
            <a:r>
              <a:rPr b="1" lang="en-US" sz="1200">
                <a:solidFill>
                  <a:schemeClr val="dk1"/>
                </a:solidFill>
                <a:latin typeface="Quicksand"/>
                <a:ea typeface="Quicksand"/>
                <a:cs typeface="Quicksand"/>
                <a:sym typeface="Quicksand"/>
              </a:rPr>
              <a:t>OS principles and practices</a:t>
            </a:r>
            <a:r>
              <a:rPr lang="en-US" sz="1200">
                <a:solidFill>
                  <a:schemeClr val="dk1"/>
                </a:solidFill>
                <a:latin typeface="Quicksand"/>
                <a:ea typeface="Quicksand"/>
                <a:cs typeface="Quicksand"/>
                <a:sym typeface="Quicksand"/>
              </a:rPr>
              <a:t>, </a:t>
            </a:r>
            <a:r>
              <a:rPr b="1" lang="en-US" sz="1200">
                <a:solidFill>
                  <a:schemeClr val="dk1"/>
                </a:solidFill>
                <a:latin typeface="Quicksand"/>
                <a:ea typeface="Quicksand"/>
                <a:cs typeface="Quicksand"/>
                <a:sym typeface="Quicksand"/>
              </a:rPr>
              <a:t>open data, open research and open access</a:t>
            </a:r>
            <a:endParaRPr b="1"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Developing </a:t>
            </a:r>
            <a:r>
              <a:rPr b="1" lang="en-US" sz="1200">
                <a:solidFill>
                  <a:schemeClr val="dk1"/>
                </a:solidFill>
                <a:latin typeface="Quicksand"/>
                <a:ea typeface="Quicksand"/>
                <a:cs typeface="Quicksand"/>
                <a:sym typeface="Quicksand"/>
              </a:rPr>
              <a:t>policies and guidelines </a:t>
            </a:r>
            <a:r>
              <a:rPr lang="en-US" sz="1200">
                <a:solidFill>
                  <a:schemeClr val="dk1"/>
                </a:solidFill>
                <a:latin typeface="Quicksand"/>
                <a:ea typeface="Quicksand"/>
                <a:cs typeface="Quicksand"/>
                <a:sym typeface="Quicksand"/>
              </a:rPr>
              <a:t>that </a:t>
            </a:r>
            <a:r>
              <a:rPr b="1" lang="en-US" sz="1200">
                <a:solidFill>
                  <a:schemeClr val="dk1"/>
                </a:solidFill>
                <a:latin typeface="Quicksand"/>
                <a:ea typeface="Quicksand"/>
                <a:cs typeface="Quicksand"/>
                <a:sym typeface="Quicksand"/>
              </a:rPr>
              <a:t>promote OS</a:t>
            </a:r>
            <a:endParaRPr b="1"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Solid</a:t>
            </a:r>
            <a:r>
              <a:rPr lang="en-US" sz="1200">
                <a:solidFill>
                  <a:schemeClr val="dk1"/>
                </a:solidFill>
                <a:latin typeface="Quicksand"/>
                <a:ea typeface="Quicksand"/>
                <a:cs typeface="Quicksand"/>
                <a:sym typeface="Quicksand"/>
              </a:rPr>
              <a:t> understanding of </a:t>
            </a:r>
            <a:r>
              <a:rPr b="1" lang="en-US" sz="1200">
                <a:solidFill>
                  <a:schemeClr val="dk1"/>
                </a:solidFill>
                <a:latin typeface="Quicksand"/>
                <a:ea typeface="Quicksand"/>
                <a:cs typeface="Quicksand"/>
                <a:sym typeface="Quicksand"/>
              </a:rPr>
              <a:t>OS</a:t>
            </a:r>
            <a:r>
              <a:rPr lang="en-US" sz="1200">
                <a:solidFill>
                  <a:schemeClr val="dk1"/>
                </a:solidFill>
                <a:latin typeface="Quicksand"/>
                <a:ea typeface="Quicksand"/>
                <a:cs typeface="Quicksand"/>
                <a:sym typeface="Quicksand"/>
              </a:rPr>
              <a:t> </a:t>
            </a:r>
            <a:r>
              <a:rPr b="1" lang="en-US" sz="1200">
                <a:solidFill>
                  <a:schemeClr val="dk1"/>
                </a:solidFill>
                <a:latin typeface="Quicksand"/>
                <a:ea typeface="Quicksand"/>
                <a:cs typeface="Quicksand"/>
                <a:sym typeface="Quicksand"/>
              </a:rPr>
              <a:t>research ethics</a:t>
            </a:r>
            <a:endParaRPr b="1"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Being familiar with </a:t>
            </a:r>
            <a:r>
              <a:rPr b="1" lang="en-US" sz="1200">
                <a:solidFill>
                  <a:schemeClr val="dk1"/>
                </a:solidFill>
                <a:latin typeface="Quicksand"/>
                <a:ea typeface="Quicksand"/>
                <a:cs typeface="Quicksand"/>
                <a:sym typeface="Quicksand"/>
              </a:rPr>
              <a:t>technology and tools </a:t>
            </a:r>
            <a:r>
              <a:rPr lang="en-US" sz="1200">
                <a:solidFill>
                  <a:schemeClr val="dk1"/>
                </a:solidFill>
                <a:latin typeface="Quicksand"/>
                <a:ea typeface="Quicksand"/>
                <a:cs typeface="Quicksand"/>
                <a:sym typeface="Quicksand"/>
              </a:rPr>
              <a:t>used to support OS practices</a:t>
            </a:r>
            <a:endParaRPr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Managing projects </a:t>
            </a:r>
            <a:r>
              <a:rPr lang="en-US" sz="1200">
                <a:solidFill>
                  <a:schemeClr val="dk1"/>
                </a:solidFill>
                <a:latin typeface="Quicksand"/>
                <a:ea typeface="Quicksand"/>
                <a:cs typeface="Quicksand"/>
                <a:sym typeface="Quicksand"/>
              </a:rPr>
              <a:t>related to OS</a:t>
            </a:r>
            <a:endParaRPr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Providing </a:t>
            </a:r>
            <a:r>
              <a:rPr b="1" lang="en-US" sz="1200">
                <a:solidFill>
                  <a:schemeClr val="dk1"/>
                </a:solidFill>
                <a:latin typeface="Quicksand"/>
                <a:ea typeface="Quicksand"/>
                <a:cs typeface="Quicksand"/>
                <a:sym typeface="Quicksand"/>
              </a:rPr>
              <a:t>training and education</a:t>
            </a:r>
            <a:r>
              <a:rPr lang="en-US" sz="1200">
                <a:solidFill>
                  <a:schemeClr val="dk1"/>
                </a:solidFill>
                <a:latin typeface="Quicksand"/>
                <a:ea typeface="Quicksand"/>
                <a:cs typeface="Quicksand"/>
                <a:sym typeface="Quicksand"/>
              </a:rPr>
              <a:t> to researchers, policymakers, and public citizens about OS practices </a:t>
            </a:r>
            <a:endParaRPr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Evaluating the impact of OS practices </a:t>
            </a:r>
            <a:r>
              <a:rPr lang="en-US" sz="1200">
                <a:solidFill>
                  <a:schemeClr val="dk1"/>
                </a:solidFill>
                <a:latin typeface="Quicksand"/>
                <a:ea typeface="Quicksand"/>
                <a:cs typeface="Quicksand"/>
                <a:sym typeface="Quicksand"/>
              </a:rPr>
              <a:t>and make </a:t>
            </a:r>
            <a:r>
              <a:rPr b="1" lang="en-US" sz="1200">
                <a:solidFill>
                  <a:schemeClr val="dk1"/>
                </a:solidFill>
                <a:latin typeface="Quicksand"/>
                <a:ea typeface="Quicksand"/>
                <a:cs typeface="Quicksand"/>
                <a:sym typeface="Quicksand"/>
              </a:rPr>
              <a:t>recommendations</a:t>
            </a:r>
            <a:r>
              <a:rPr lang="en-US" sz="1200">
                <a:solidFill>
                  <a:schemeClr val="dk1"/>
                </a:solidFill>
                <a:latin typeface="Quicksand"/>
                <a:ea typeface="Quicksand"/>
                <a:cs typeface="Quicksand"/>
                <a:sym typeface="Quicksand"/>
              </a:rPr>
              <a:t> for  future improvement</a:t>
            </a:r>
            <a:endParaRPr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Good</a:t>
            </a:r>
            <a:r>
              <a:rPr lang="en-US" sz="1200">
                <a:solidFill>
                  <a:schemeClr val="dk1"/>
                </a:solidFill>
                <a:latin typeface="Quicksand"/>
                <a:ea typeface="Quicksand"/>
                <a:cs typeface="Quicksand"/>
                <a:sym typeface="Quicksand"/>
              </a:rPr>
              <a:t> understanding of (</a:t>
            </a:r>
            <a:r>
              <a:rPr b="1" lang="en-US" sz="1200">
                <a:solidFill>
                  <a:schemeClr val="dk1"/>
                </a:solidFill>
                <a:latin typeface="Quicksand"/>
                <a:ea typeface="Quicksand"/>
                <a:cs typeface="Quicksand"/>
                <a:sym typeface="Quicksand"/>
              </a:rPr>
              <a:t>personal and non-personal) data management</a:t>
            </a:r>
            <a:r>
              <a:rPr lang="en-US" sz="1200">
                <a:solidFill>
                  <a:schemeClr val="dk1"/>
                </a:solidFill>
                <a:latin typeface="Quicksand"/>
                <a:ea typeface="Quicksand"/>
                <a:cs typeface="Quicksand"/>
                <a:sym typeface="Quicksand"/>
              </a:rPr>
              <a:t>, including data storing, analysis and sharing according to the FAIR and OS principles</a:t>
            </a:r>
            <a:endParaRPr sz="1200">
              <a:solidFill>
                <a:schemeClr val="dk1"/>
              </a:solidFill>
              <a:latin typeface="Quicksand"/>
              <a:ea typeface="Quicksand"/>
              <a:cs typeface="Quicksand"/>
              <a:sym typeface="Quicksand"/>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Good </a:t>
            </a:r>
            <a:r>
              <a:rPr lang="en-US" sz="1200">
                <a:solidFill>
                  <a:schemeClr val="dk1"/>
                </a:solidFill>
                <a:latin typeface="Quicksand"/>
                <a:ea typeface="Quicksand"/>
                <a:cs typeface="Quicksand"/>
                <a:sym typeface="Quicksand"/>
              </a:rPr>
              <a:t>understanding of the </a:t>
            </a:r>
            <a:r>
              <a:rPr b="1" lang="en-US" sz="1200">
                <a:solidFill>
                  <a:schemeClr val="dk1"/>
                </a:solidFill>
                <a:latin typeface="Quicksand"/>
                <a:ea typeface="Quicksand"/>
                <a:cs typeface="Quicksand"/>
                <a:sym typeface="Quicksand"/>
              </a:rPr>
              <a:t>regulatory framework </a:t>
            </a:r>
            <a:r>
              <a:rPr lang="en-US" sz="1200">
                <a:solidFill>
                  <a:schemeClr val="dk1"/>
                </a:solidFill>
                <a:latin typeface="Quicksand"/>
                <a:ea typeface="Quicksand"/>
                <a:cs typeface="Quicksand"/>
                <a:sym typeface="Quicksand"/>
              </a:rPr>
              <a:t>(national, regional and international) concerning intellectual property rights (eg., copyrights and trade secrets) and other non-personal data (eg. research data and data held  by Public Sector bodies). As an example, in the regional level, this may include, but not be limited to, the Open Data Directive, the Data Governance Act, and the Directives and Regulations concerning Copyrights and Trade Secrets in the EU.</a:t>
            </a:r>
            <a:endParaRPr sz="1200">
              <a:solidFill>
                <a:schemeClr val="dk1"/>
              </a:solidFill>
              <a:latin typeface="Quicksand"/>
              <a:ea typeface="Quicksand"/>
              <a:cs typeface="Quicksand"/>
              <a:sym typeface="Quicksand"/>
            </a:endParaRPr>
          </a:p>
        </p:txBody>
      </p:sp>
      <p:sp>
        <p:nvSpPr>
          <p:cNvPr id="252" name="Google Shape;252;p9"/>
          <p:cNvSpPr txBox="1"/>
          <p:nvPr/>
        </p:nvSpPr>
        <p:spPr>
          <a:xfrm>
            <a:off x="5795061" y="1534938"/>
            <a:ext cx="426812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rgbClr val="000000"/>
                </a:solidFill>
                <a:latin typeface="Quicksand"/>
                <a:ea typeface="Quicksand"/>
                <a:cs typeface="Quicksand"/>
                <a:sym typeface="Quicksand"/>
              </a:rPr>
              <a:t>Essential skills and competences </a:t>
            </a:r>
            <a:endParaRPr b="1" sz="1800">
              <a:solidFill>
                <a:schemeClr val="dk1"/>
              </a:solidFill>
              <a:latin typeface="Quicksand"/>
              <a:ea typeface="Quicksand"/>
              <a:cs typeface="Quicksand"/>
              <a:sym typeface="Quicksand"/>
            </a:endParaRPr>
          </a:p>
        </p:txBody>
      </p:sp>
      <p:sp>
        <p:nvSpPr>
          <p:cNvPr id="253" name="Google Shape;253;p9"/>
          <p:cNvSpPr txBox="1"/>
          <p:nvPr/>
        </p:nvSpPr>
        <p:spPr>
          <a:xfrm>
            <a:off x="741197" y="3309225"/>
            <a:ext cx="426812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rgbClr val="000000"/>
                </a:solidFill>
                <a:latin typeface="Quicksand"/>
                <a:ea typeface="Quicksand"/>
                <a:cs typeface="Quicksand"/>
                <a:sym typeface="Quicksand"/>
              </a:rPr>
              <a:t>Main activities </a:t>
            </a:r>
            <a:endParaRPr b="1" sz="1800">
              <a:solidFill>
                <a:schemeClr val="dk1"/>
              </a:solidFill>
              <a:latin typeface="Quicksand"/>
              <a:ea typeface="Quicksand"/>
              <a:cs typeface="Quicksand"/>
              <a:sym typeface="Quicksand"/>
            </a:endParaRPr>
          </a:p>
        </p:txBody>
      </p:sp>
      <p:sp>
        <p:nvSpPr>
          <p:cNvPr id="254" name="Google Shape;254;p9"/>
          <p:cNvSpPr txBox="1"/>
          <p:nvPr/>
        </p:nvSpPr>
        <p:spPr>
          <a:xfrm>
            <a:off x="5838307" y="5635259"/>
            <a:ext cx="5515493" cy="592470"/>
          </a:xfrm>
          <a:prstGeom prst="rect">
            <a:avLst/>
          </a:prstGeom>
          <a:noFill/>
          <a:ln>
            <a:noFill/>
          </a:ln>
        </p:spPr>
        <p:txBody>
          <a:bodyPr anchorCtr="0" anchor="t" bIns="45700" lIns="91425" spcFirstLastPara="1" rIns="91425" wrap="square" tIns="45700">
            <a:spAutoFit/>
          </a:bodyPr>
          <a:lstStyle/>
          <a:p>
            <a:pPr indent="0" lvl="0" marL="0" marR="0" rtl="0" algn="l">
              <a:lnSpc>
                <a:spcPct val="105416"/>
              </a:lnSpc>
              <a:spcBef>
                <a:spcPts val="0"/>
              </a:spcBef>
              <a:spcAft>
                <a:spcPts val="0"/>
              </a:spcAft>
              <a:buNone/>
            </a:pPr>
            <a:r>
              <a:rPr lang="en-US" sz="1200">
                <a:solidFill>
                  <a:schemeClr val="dk1"/>
                </a:solidFill>
                <a:latin typeface="Quicksand"/>
                <a:ea typeface="Quicksand"/>
                <a:cs typeface="Quicksand"/>
                <a:sym typeface="Quicksand"/>
              </a:rPr>
              <a:t>Communication, Collaboration, Leadership, Citizen Engagement skills, Negotiation and diplomacy, Innovative thinking, Strategic and analytical skills, Teamwork, Adaptability to changes</a:t>
            </a:r>
            <a:endParaRPr/>
          </a:p>
        </p:txBody>
      </p:sp>
      <p:sp>
        <p:nvSpPr>
          <p:cNvPr id="255" name="Google Shape;255;p9"/>
          <p:cNvSpPr txBox="1"/>
          <p:nvPr/>
        </p:nvSpPr>
        <p:spPr>
          <a:xfrm>
            <a:off x="5838308" y="5259208"/>
            <a:ext cx="426812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rgbClr val="000000"/>
                </a:solidFill>
                <a:latin typeface="Quicksand"/>
                <a:ea typeface="Quicksand"/>
                <a:cs typeface="Quicksand"/>
                <a:sym typeface="Quicksand"/>
              </a:rPr>
              <a:t>Soft/ transversal skills </a:t>
            </a:r>
            <a:endParaRPr b="1" sz="1800">
              <a:solidFill>
                <a:schemeClr val="dk1"/>
              </a:solidFill>
              <a:latin typeface="Quicksand"/>
              <a:ea typeface="Quicksand"/>
              <a:cs typeface="Quicksand"/>
              <a:sym typeface="Quicksand"/>
            </a:endParaRPr>
          </a:p>
        </p:txBody>
      </p:sp>
      <p:sp>
        <p:nvSpPr>
          <p:cNvPr id="256" name="Google Shape;256;p9"/>
          <p:cNvSpPr txBox="1"/>
          <p:nvPr/>
        </p:nvSpPr>
        <p:spPr>
          <a:xfrm>
            <a:off x="580508" y="3707004"/>
            <a:ext cx="4887232" cy="2092881"/>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Clarify and shape </a:t>
            </a:r>
            <a:r>
              <a:rPr b="1" lang="en-US" sz="1200">
                <a:solidFill>
                  <a:schemeClr val="dk1"/>
                </a:solidFill>
                <a:latin typeface="Quicksand"/>
                <a:ea typeface="Quicksand"/>
                <a:cs typeface="Quicksand"/>
                <a:sym typeface="Quicksand"/>
              </a:rPr>
              <a:t>OS strategy </a:t>
            </a:r>
            <a:r>
              <a:rPr lang="en-US" sz="1200">
                <a:solidFill>
                  <a:schemeClr val="dk1"/>
                </a:solidFill>
                <a:latin typeface="Quicksand"/>
                <a:ea typeface="Quicksand"/>
                <a:cs typeface="Quicksand"/>
                <a:sym typeface="Quicksand"/>
              </a:rPr>
              <a:t>and priorities for the national and international interest </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Involve and </a:t>
            </a:r>
            <a:r>
              <a:rPr b="1" lang="en-US" sz="1200">
                <a:solidFill>
                  <a:schemeClr val="dk1"/>
                </a:solidFill>
                <a:latin typeface="Quicksand"/>
                <a:ea typeface="Quicksand"/>
                <a:cs typeface="Quicksand"/>
                <a:sym typeface="Quicksand"/>
              </a:rPr>
              <a:t>engage the right stakeholders </a:t>
            </a:r>
            <a:r>
              <a:rPr lang="en-US" sz="1200">
                <a:solidFill>
                  <a:schemeClr val="dk1"/>
                </a:solidFill>
                <a:latin typeface="Quicksand"/>
                <a:ea typeface="Quicksand"/>
                <a:cs typeface="Quicksand"/>
                <a:sym typeface="Quicksand"/>
              </a:rPr>
              <a:t>and partners in making recommendations or decisions on OS </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Shape strategies and plans </a:t>
            </a:r>
            <a:r>
              <a:rPr lang="en-US" sz="1200">
                <a:solidFill>
                  <a:schemeClr val="dk1"/>
                </a:solidFill>
                <a:latin typeface="Quicksand"/>
                <a:ea typeface="Quicksand"/>
                <a:cs typeface="Quicksand"/>
                <a:sym typeface="Quicksand"/>
              </a:rPr>
              <a:t>which help put into practice OS (give a long-term direction)  </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Develop the </a:t>
            </a:r>
            <a:r>
              <a:rPr b="1" lang="en-US" sz="1200">
                <a:solidFill>
                  <a:schemeClr val="dk1"/>
                </a:solidFill>
                <a:latin typeface="Quicksand"/>
                <a:ea typeface="Quicksand"/>
                <a:cs typeface="Quicksand"/>
                <a:sym typeface="Quicksand"/>
              </a:rPr>
              <a:t>capabilities</a:t>
            </a:r>
            <a:r>
              <a:rPr lang="en-US" sz="1200">
                <a:solidFill>
                  <a:schemeClr val="dk1"/>
                </a:solidFill>
                <a:latin typeface="Quicksand"/>
                <a:ea typeface="Quicksand"/>
                <a:cs typeface="Quicksand"/>
                <a:sym typeface="Quicksand"/>
              </a:rPr>
              <a:t> in OS </a:t>
            </a:r>
            <a:r>
              <a:rPr b="1" lang="en-US" sz="1200">
                <a:solidFill>
                  <a:schemeClr val="dk1"/>
                </a:solidFill>
                <a:latin typeface="Quicksand"/>
                <a:ea typeface="Quicksand"/>
                <a:cs typeface="Quicksand"/>
                <a:sym typeface="Quicksand"/>
              </a:rPr>
              <a:t>of the staff</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Engage in the </a:t>
            </a:r>
            <a:r>
              <a:rPr b="1" lang="en-US" sz="1200">
                <a:solidFill>
                  <a:schemeClr val="dk1"/>
                </a:solidFill>
                <a:latin typeface="Quicksand"/>
                <a:ea typeface="Quicksand"/>
                <a:cs typeface="Quicksand"/>
                <a:sym typeface="Quicksand"/>
              </a:rPr>
              <a:t>open research process </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Ensure </a:t>
            </a:r>
            <a:r>
              <a:rPr b="1" lang="en-US" sz="1200">
                <a:solidFill>
                  <a:schemeClr val="dk1"/>
                </a:solidFill>
                <a:latin typeface="Quicksand"/>
                <a:ea typeface="Quicksand"/>
                <a:cs typeface="Quicksand"/>
                <a:sym typeface="Quicksand"/>
              </a:rPr>
              <a:t>compliance with ethical, legal and regulatory criteria </a:t>
            </a:r>
            <a:endParaRPr/>
          </a:p>
          <a:p>
            <a:pPr indent="-171450" lvl="0" marL="171450" marR="0" rtl="0" algn="l">
              <a:lnSpc>
                <a:spcPct val="105416"/>
              </a:lnSpc>
              <a:spcBef>
                <a:spcPts val="0"/>
              </a:spcBef>
              <a:spcAft>
                <a:spcPts val="0"/>
              </a:spcAft>
              <a:buClr>
                <a:schemeClr val="dk1"/>
              </a:buClr>
              <a:buSzPts val="1200"/>
              <a:buFont typeface="Arial"/>
              <a:buChar char="•"/>
            </a:pPr>
            <a:r>
              <a:rPr b="1" lang="en-US" sz="1200">
                <a:solidFill>
                  <a:schemeClr val="dk1"/>
                </a:solidFill>
                <a:latin typeface="Quicksand"/>
                <a:ea typeface="Quicksand"/>
                <a:cs typeface="Quicksand"/>
                <a:sym typeface="Quicksand"/>
              </a:rPr>
              <a:t>Communicate </a:t>
            </a:r>
            <a:r>
              <a:rPr lang="en-US" sz="1200">
                <a:solidFill>
                  <a:schemeClr val="dk1"/>
                </a:solidFill>
                <a:latin typeface="Quicksand"/>
                <a:ea typeface="Quicksand"/>
                <a:cs typeface="Quicksand"/>
                <a:sym typeface="Quicksand"/>
              </a:rPr>
              <a:t>/ actively promote OS </a:t>
            </a:r>
            <a:endParaRPr/>
          </a:p>
          <a:p>
            <a:pPr indent="-171450" lvl="0" marL="171450" marR="0" rtl="0" algn="l">
              <a:lnSpc>
                <a:spcPct val="105416"/>
              </a:lnSpc>
              <a:spcBef>
                <a:spcPts val="0"/>
              </a:spcBef>
              <a:spcAft>
                <a:spcPts val="0"/>
              </a:spcAft>
              <a:buClr>
                <a:schemeClr val="dk1"/>
              </a:buClr>
              <a:buSzPts val="1200"/>
              <a:buFont typeface="Arial"/>
              <a:buChar char="•"/>
            </a:pPr>
            <a:r>
              <a:rPr lang="en-US" sz="1200">
                <a:solidFill>
                  <a:schemeClr val="dk1"/>
                </a:solidFill>
                <a:latin typeface="Quicksand"/>
                <a:ea typeface="Quicksand"/>
                <a:cs typeface="Quicksand"/>
                <a:sym typeface="Quicksand"/>
              </a:rPr>
              <a:t>Facilitate the </a:t>
            </a:r>
            <a:r>
              <a:rPr b="1" lang="en-US" sz="1200">
                <a:solidFill>
                  <a:schemeClr val="dk1"/>
                </a:solidFill>
                <a:latin typeface="Quicksand"/>
                <a:ea typeface="Quicksand"/>
                <a:cs typeface="Quicksand"/>
                <a:sym typeface="Quicksand"/>
              </a:rPr>
              <a:t>engagement </a:t>
            </a:r>
            <a:r>
              <a:rPr lang="en-US" sz="1200">
                <a:solidFill>
                  <a:schemeClr val="dk1"/>
                </a:solidFill>
                <a:latin typeface="Quicksand"/>
                <a:ea typeface="Quicksand"/>
                <a:cs typeface="Quicksand"/>
                <a:sym typeface="Quicksand"/>
              </a:rPr>
              <a:t>of different stakeholders in co-creation actions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i Office">
  <a:themeElements>
    <a:clrScheme name="Skills4Eosc">
      <a:dk1>
        <a:srgbClr val="000000"/>
      </a:dk1>
      <a:lt1>
        <a:srgbClr val="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i Office">
  <a:themeElements>
    <a:clrScheme name="Skills4Eosc">
      <a:dk1>
        <a:srgbClr val="000000"/>
      </a:dk1>
      <a:lt1>
        <a:srgbClr val="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2022-09-22T13:19:16Z</dcterms:created>
  <dc:creator>Federica Tanlongo</dc:creator>
</cp:coreProperties>
</file>